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rompt Heavy" charset="1" panose="00000A00000000000000"/>
      <p:regular r:id="rId25"/>
    </p:embeddedFont>
    <p:embeddedFont>
      <p:font typeface="Century Gothic Paneuropean Bold" charset="1" panose="020B0702020202020204"/>
      <p:regular r:id="rId26"/>
    </p:embeddedFont>
    <p:embeddedFont>
      <p:font typeface="Arimo" charset="1" panose="020B0604020202020204"/>
      <p:regular r:id="rId27"/>
    </p:embeddedFont>
    <p:embeddedFont>
      <p:font typeface="Montserrat Italics" charset="1" panose="00000500000000000000"/>
      <p:regular r:id="rId28"/>
    </p:embeddedFont>
    <p:embeddedFont>
      <p:font typeface="Open Sans Bold" charset="1" panose="020B0806030504020204"/>
      <p:regular r:id="rId29"/>
    </p:embeddedFont>
    <p:embeddedFont>
      <p:font typeface="Aileron Heavy" charset="1" panose="00000A00000000000000"/>
      <p:regular r:id="rId30"/>
    </p:embeddedFont>
    <p:embeddedFont>
      <p:font typeface="Montserrat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7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3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https://www.worldwildlife.org/threats/deforestation-and-forest-degradation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4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5.png" Type="http://schemas.openxmlformats.org/officeDocument/2006/relationships/image"/><Relationship Id="rId7" Target="../media/image27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12062" y="1028700"/>
            <a:ext cx="4947238" cy="691029"/>
            <a:chOff x="0" y="0"/>
            <a:chExt cx="1302976" cy="1819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2976" cy="181999"/>
            </a:xfrm>
            <a:custGeom>
              <a:avLst/>
              <a:gdLst/>
              <a:ahLst/>
              <a:cxnLst/>
              <a:rect r="r" b="b" t="t" l="l"/>
              <a:pathLst>
                <a:path h="181999" w="1302976">
                  <a:moveTo>
                    <a:pt x="79810" y="0"/>
                  </a:moveTo>
                  <a:lnTo>
                    <a:pt x="1223166" y="0"/>
                  </a:lnTo>
                  <a:cubicBezTo>
                    <a:pt x="1267244" y="0"/>
                    <a:pt x="1302976" y="35732"/>
                    <a:pt x="1302976" y="79810"/>
                  </a:cubicBezTo>
                  <a:lnTo>
                    <a:pt x="1302976" y="102190"/>
                  </a:lnTo>
                  <a:cubicBezTo>
                    <a:pt x="1302976" y="146267"/>
                    <a:pt x="1267244" y="181999"/>
                    <a:pt x="1223166" y="181999"/>
                  </a:cubicBezTo>
                  <a:lnTo>
                    <a:pt x="79810" y="181999"/>
                  </a:lnTo>
                  <a:cubicBezTo>
                    <a:pt x="35732" y="181999"/>
                    <a:pt x="0" y="146267"/>
                    <a:pt x="0" y="102190"/>
                  </a:cubicBezTo>
                  <a:lnTo>
                    <a:pt x="0" y="79810"/>
                  </a:lnTo>
                  <a:cubicBezTo>
                    <a:pt x="0" y="35732"/>
                    <a:pt x="35732" y="0"/>
                    <a:pt x="79810" y="0"/>
                  </a:cubicBezTo>
                  <a:close/>
                </a:path>
              </a:pathLst>
            </a:custGeom>
            <a:solidFill>
              <a:srgbClr val="386749">
                <a:alpha val="2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02976" cy="229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084372" y="368579"/>
            <a:ext cx="15164492" cy="9223104"/>
            <a:chOff x="0" y="0"/>
            <a:chExt cx="3563717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63717" cy="2167467"/>
            </a:xfrm>
            <a:custGeom>
              <a:avLst/>
              <a:gdLst/>
              <a:ahLst/>
              <a:cxnLst/>
              <a:rect r="r" b="b" t="t" l="l"/>
              <a:pathLst>
                <a:path h="2167467" w="3563717">
                  <a:moveTo>
                    <a:pt x="51053" y="0"/>
                  </a:moveTo>
                  <a:lnTo>
                    <a:pt x="3512664" y="0"/>
                  </a:lnTo>
                  <a:cubicBezTo>
                    <a:pt x="3540860" y="0"/>
                    <a:pt x="3563717" y="22857"/>
                    <a:pt x="3563717" y="51053"/>
                  </a:cubicBezTo>
                  <a:lnTo>
                    <a:pt x="3563717" y="2116414"/>
                  </a:lnTo>
                  <a:cubicBezTo>
                    <a:pt x="3563717" y="2144610"/>
                    <a:pt x="3540860" y="2167467"/>
                    <a:pt x="3512664" y="2167467"/>
                  </a:cubicBezTo>
                  <a:lnTo>
                    <a:pt x="51053" y="2167467"/>
                  </a:lnTo>
                  <a:cubicBezTo>
                    <a:pt x="22857" y="2167467"/>
                    <a:pt x="0" y="2144610"/>
                    <a:pt x="0" y="2116414"/>
                  </a:cubicBezTo>
                  <a:lnTo>
                    <a:pt x="0" y="51053"/>
                  </a:lnTo>
                  <a:cubicBezTo>
                    <a:pt x="0" y="22857"/>
                    <a:pt x="22857" y="0"/>
                    <a:pt x="51053" y="0"/>
                  </a:cubicBezTo>
                  <a:close/>
                </a:path>
              </a:pathLst>
            </a:custGeom>
            <a:solidFill>
              <a:srgbClr val="1932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63717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68568" y="695316"/>
            <a:ext cx="9223104" cy="9223104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7862" y="0"/>
              <a:ext cx="357677" cy="406400"/>
            </a:xfrm>
            <a:custGeom>
              <a:avLst/>
              <a:gdLst/>
              <a:ahLst/>
              <a:cxnLst/>
              <a:rect r="r" b="b" t="t" l="l"/>
              <a:pathLst>
                <a:path h="406400" w="357677">
                  <a:moveTo>
                    <a:pt x="22502" y="0"/>
                  </a:moveTo>
                  <a:lnTo>
                    <a:pt x="124974" y="0"/>
                  </a:lnTo>
                  <a:cubicBezTo>
                    <a:pt x="157221" y="0"/>
                    <a:pt x="188148" y="12810"/>
                    <a:pt x="210951" y="35613"/>
                  </a:cubicBezTo>
                  <a:lnTo>
                    <a:pt x="342925" y="167587"/>
                  </a:lnTo>
                  <a:cubicBezTo>
                    <a:pt x="352370" y="177032"/>
                    <a:pt x="357676" y="189843"/>
                    <a:pt x="357676" y="203200"/>
                  </a:cubicBezTo>
                  <a:cubicBezTo>
                    <a:pt x="357676" y="216557"/>
                    <a:pt x="352370" y="229368"/>
                    <a:pt x="342925" y="238813"/>
                  </a:cubicBezTo>
                  <a:lnTo>
                    <a:pt x="210951" y="370787"/>
                  </a:lnTo>
                  <a:cubicBezTo>
                    <a:pt x="188148" y="393590"/>
                    <a:pt x="157221" y="406400"/>
                    <a:pt x="124974" y="406400"/>
                  </a:cubicBezTo>
                  <a:lnTo>
                    <a:pt x="22502" y="406400"/>
                  </a:lnTo>
                  <a:cubicBezTo>
                    <a:pt x="14065" y="406400"/>
                    <a:pt x="6458" y="401317"/>
                    <a:pt x="3229" y="393522"/>
                  </a:cubicBezTo>
                  <a:cubicBezTo>
                    <a:pt x="0" y="385726"/>
                    <a:pt x="1785" y="376753"/>
                    <a:pt x="7751" y="370787"/>
                  </a:cubicBezTo>
                  <a:lnTo>
                    <a:pt x="139725" y="238813"/>
                  </a:lnTo>
                  <a:cubicBezTo>
                    <a:pt x="149170" y="229368"/>
                    <a:pt x="154476" y="216557"/>
                    <a:pt x="154476" y="203200"/>
                  </a:cubicBezTo>
                  <a:cubicBezTo>
                    <a:pt x="154476" y="189843"/>
                    <a:pt x="149170" y="177032"/>
                    <a:pt x="139725" y="167587"/>
                  </a:cubicBezTo>
                  <a:lnTo>
                    <a:pt x="7751" y="35613"/>
                  </a:lnTo>
                  <a:cubicBezTo>
                    <a:pt x="1785" y="29647"/>
                    <a:pt x="0" y="20674"/>
                    <a:pt x="3229" y="12878"/>
                  </a:cubicBezTo>
                  <a:cubicBezTo>
                    <a:pt x="6458" y="5083"/>
                    <a:pt x="14065" y="0"/>
                    <a:pt x="22502" y="0"/>
                  </a:cubicBezTo>
                  <a:close/>
                </a:path>
              </a:pathLst>
            </a:custGeom>
            <a:blipFill>
              <a:blip r:embed="rId3">
                <a:alphaModFix amt="17000"/>
              </a:blip>
              <a:stretch>
                <a:fillRect l="-37021" t="0" r="-35274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45716" y="4980131"/>
            <a:ext cx="4631042" cy="4611552"/>
            <a:chOff x="0" y="0"/>
            <a:chExt cx="6376837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02889" y="301121"/>
              <a:ext cx="6169325" cy="6144256"/>
            </a:xfrm>
            <a:custGeom>
              <a:avLst/>
              <a:gdLst/>
              <a:ahLst/>
              <a:cxnLst/>
              <a:rect r="r" b="b" t="t" l="l"/>
              <a:pathLst>
                <a:path h="6144256" w="6169325">
                  <a:moveTo>
                    <a:pt x="5660352" y="110396"/>
                  </a:moveTo>
                  <a:lnTo>
                    <a:pt x="110707" y="5637363"/>
                  </a:lnTo>
                  <a:cubicBezTo>
                    <a:pt x="25606" y="5722117"/>
                    <a:pt x="0" y="5849819"/>
                    <a:pt x="45849" y="5960830"/>
                  </a:cubicBezTo>
                  <a:cubicBezTo>
                    <a:pt x="91698" y="6071841"/>
                    <a:pt x="199955" y="6144256"/>
                    <a:pt x="320062" y="6144256"/>
                  </a:cubicBezTo>
                  <a:lnTo>
                    <a:pt x="5450997" y="6144256"/>
                  </a:lnTo>
                  <a:cubicBezTo>
                    <a:pt x="5641509" y="6144256"/>
                    <a:pt x="5824219" y="6068575"/>
                    <a:pt x="5958931" y="5933863"/>
                  </a:cubicBezTo>
                  <a:cubicBezTo>
                    <a:pt x="6093644" y="5799150"/>
                    <a:pt x="6169325" y="5616441"/>
                    <a:pt x="6169325" y="5425928"/>
                  </a:cubicBezTo>
                  <a:lnTo>
                    <a:pt x="6169325" y="321830"/>
                  </a:lnTo>
                  <a:cubicBezTo>
                    <a:pt x="6169325" y="201248"/>
                    <a:pt x="6096753" y="92517"/>
                    <a:pt x="5985398" y="46258"/>
                  </a:cubicBezTo>
                  <a:cubicBezTo>
                    <a:pt x="5874042" y="0"/>
                    <a:pt x="5745790" y="25306"/>
                    <a:pt x="5660352" y="110396"/>
                  </a:cubicBezTo>
                  <a:close/>
                </a:path>
              </a:pathLst>
            </a:custGeom>
            <a:blipFill>
              <a:blip r:embed="rId4">
                <a:alphaModFix amt="44999"/>
              </a:blip>
              <a:stretch>
                <a:fillRect l="-23597" t="860" r="-24457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424697" y="4262961"/>
            <a:ext cx="1595103" cy="159510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853236" y="4814076"/>
            <a:ext cx="738025" cy="492872"/>
          </a:xfrm>
          <a:custGeom>
            <a:avLst/>
            <a:gdLst/>
            <a:ahLst/>
            <a:cxnLst/>
            <a:rect r="r" b="b" t="t" l="l"/>
            <a:pathLst>
              <a:path h="492872" w="738025">
                <a:moveTo>
                  <a:pt x="0" y="0"/>
                </a:moveTo>
                <a:lnTo>
                  <a:pt x="738025" y="0"/>
                </a:lnTo>
                <a:lnTo>
                  <a:pt x="738025" y="492872"/>
                </a:lnTo>
                <a:lnTo>
                  <a:pt x="0" y="492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4658" y="1870614"/>
            <a:ext cx="1346914" cy="200813"/>
          </a:xfrm>
          <a:custGeom>
            <a:avLst/>
            <a:gdLst/>
            <a:ahLst/>
            <a:cxnLst/>
            <a:rect r="r" b="b" t="t" l="l"/>
            <a:pathLst>
              <a:path h="200813" w="1346914">
                <a:moveTo>
                  <a:pt x="0" y="0"/>
                </a:moveTo>
                <a:lnTo>
                  <a:pt x="1346914" y="0"/>
                </a:lnTo>
                <a:lnTo>
                  <a:pt x="1346914" y="200813"/>
                </a:lnTo>
                <a:lnTo>
                  <a:pt x="0" y="200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425015" y="1049037"/>
            <a:ext cx="6358999" cy="7530078"/>
          </a:xfrm>
          <a:custGeom>
            <a:avLst/>
            <a:gdLst/>
            <a:ahLst/>
            <a:cxnLst/>
            <a:rect r="r" b="b" t="t" l="l"/>
            <a:pathLst>
              <a:path h="7530078" w="6358999">
                <a:moveTo>
                  <a:pt x="0" y="0"/>
                </a:moveTo>
                <a:lnTo>
                  <a:pt x="6359000" y="0"/>
                </a:lnTo>
                <a:lnTo>
                  <a:pt x="6359000" y="7530078"/>
                </a:lnTo>
                <a:lnTo>
                  <a:pt x="0" y="7530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4847" y="3513974"/>
            <a:ext cx="10278389" cy="179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36"/>
              </a:lnSpc>
            </a:pPr>
            <a:r>
              <a:rPr lang="en-US" sz="13082" b="true">
                <a:solidFill>
                  <a:srgbClr val="FF5C00"/>
                </a:solidFill>
                <a:latin typeface="Prompt Heavy"/>
                <a:ea typeface="Prompt Heavy"/>
                <a:cs typeface="Prompt Heavy"/>
                <a:sym typeface="Prompt Heavy"/>
              </a:rPr>
              <a:t>RILHAMAP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1572800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692131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50918"/>
            <a:ext cx="19886153" cy="10988835"/>
            <a:chOff x="0" y="0"/>
            <a:chExt cx="5237505" cy="28941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37505" cy="2894179"/>
            </a:xfrm>
            <a:custGeom>
              <a:avLst/>
              <a:gdLst/>
              <a:ahLst/>
              <a:cxnLst/>
              <a:rect r="r" b="b" t="t" l="l"/>
              <a:pathLst>
                <a:path h="2894179" w="5237505">
                  <a:moveTo>
                    <a:pt x="0" y="0"/>
                  </a:moveTo>
                  <a:lnTo>
                    <a:pt x="5237505" y="0"/>
                  </a:lnTo>
                  <a:lnTo>
                    <a:pt x="5237505" y="2894179"/>
                  </a:lnTo>
                  <a:lnTo>
                    <a:pt x="0" y="2894179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237505" cy="2941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33923" y="815032"/>
            <a:ext cx="7089147" cy="1370084"/>
            <a:chOff x="0" y="0"/>
            <a:chExt cx="1867100" cy="3608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7101" cy="360845"/>
            </a:xfrm>
            <a:custGeom>
              <a:avLst/>
              <a:gdLst/>
              <a:ahLst/>
              <a:cxnLst/>
              <a:rect r="r" b="b" t="t" l="l"/>
              <a:pathLst>
                <a:path h="360845" w="1867101">
                  <a:moveTo>
                    <a:pt x="0" y="0"/>
                  </a:moveTo>
                  <a:lnTo>
                    <a:pt x="1867101" y="0"/>
                  </a:lnTo>
                  <a:lnTo>
                    <a:pt x="1867101" y="360845"/>
                  </a:lnTo>
                  <a:lnTo>
                    <a:pt x="0" y="36084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867100" cy="408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41686" y="3809118"/>
            <a:ext cx="11301259" cy="4237972"/>
          </a:xfrm>
          <a:custGeom>
            <a:avLst/>
            <a:gdLst/>
            <a:ahLst/>
            <a:cxnLst/>
            <a:rect r="r" b="b" t="t" l="l"/>
            <a:pathLst>
              <a:path h="4237972" w="11301259">
                <a:moveTo>
                  <a:pt x="0" y="0"/>
                </a:moveTo>
                <a:lnTo>
                  <a:pt x="11301259" y="0"/>
                </a:lnTo>
                <a:lnTo>
                  <a:pt x="11301259" y="4237972"/>
                </a:lnTo>
                <a:lnTo>
                  <a:pt x="0" y="4237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62504" y="1228725"/>
            <a:ext cx="14814525" cy="7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b="true" sz="6278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DO WE DO?: TYPES OF LAND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1572800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692131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62647" y="2549197"/>
            <a:ext cx="6002859" cy="3149733"/>
          </a:xfrm>
          <a:custGeom>
            <a:avLst/>
            <a:gdLst/>
            <a:ahLst/>
            <a:cxnLst/>
            <a:rect r="r" b="b" t="t" l="l"/>
            <a:pathLst>
              <a:path h="3149733" w="6002859">
                <a:moveTo>
                  <a:pt x="0" y="0"/>
                </a:moveTo>
                <a:lnTo>
                  <a:pt x="6002859" y="0"/>
                </a:lnTo>
                <a:lnTo>
                  <a:pt x="6002859" y="3149733"/>
                </a:lnTo>
                <a:lnTo>
                  <a:pt x="0" y="3149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95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923" y="2502477"/>
            <a:ext cx="7450188" cy="3144357"/>
          </a:xfrm>
          <a:custGeom>
            <a:avLst/>
            <a:gdLst/>
            <a:ahLst/>
            <a:cxnLst/>
            <a:rect r="r" b="b" t="t" l="l"/>
            <a:pathLst>
              <a:path h="3144357" w="7450188">
                <a:moveTo>
                  <a:pt x="0" y="0"/>
                </a:moveTo>
                <a:lnTo>
                  <a:pt x="7450188" y="0"/>
                </a:lnTo>
                <a:lnTo>
                  <a:pt x="7450188" y="3144357"/>
                </a:lnTo>
                <a:lnTo>
                  <a:pt x="0" y="31443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253" t="0" r="-989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-350918"/>
            <a:ext cx="19886153" cy="10988835"/>
            <a:chOff x="0" y="0"/>
            <a:chExt cx="5237505" cy="28941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37505" cy="2894179"/>
            </a:xfrm>
            <a:custGeom>
              <a:avLst/>
              <a:gdLst/>
              <a:ahLst/>
              <a:cxnLst/>
              <a:rect r="r" b="b" t="t" l="l"/>
              <a:pathLst>
                <a:path h="2894179" w="5237505">
                  <a:moveTo>
                    <a:pt x="0" y="0"/>
                  </a:moveTo>
                  <a:lnTo>
                    <a:pt x="5237505" y="0"/>
                  </a:lnTo>
                  <a:lnTo>
                    <a:pt x="5237505" y="2894179"/>
                  </a:lnTo>
                  <a:lnTo>
                    <a:pt x="0" y="2894179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37505" cy="2941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341686" y="5646834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7" y="0"/>
                </a:lnTo>
                <a:lnTo>
                  <a:pt x="893067" y="893067"/>
                </a:lnTo>
                <a:lnTo>
                  <a:pt x="0" y="893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33923" y="815032"/>
            <a:ext cx="7089147" cy="1370084"/>
            <a:chOff x="0" y="0"/>
            <a:chExt cx="1867100" cy="3608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67101" cy="360845"/>
            </a:xfrm>
            <a:custGeom>
              <a:avLst/>
              <a:gdLst/>
              <a:ahLst/>
              <a:cxnLst/>
              <a:rect r="r" b="b" t="t" l="l"/>
              <a:pathLst>
                <a:path h="360845" w="1867101">
                  <a:moveTo>
                    <a:pt x="0" y="0"/>
                  </a:moveTo>
                  <a:lnTo>
                    <a:pt x="1867101" y="0"/>
                  </a:lnTo>
                  <a:lnTo>
                    <a:pt x="1867101" y="360845"/>
                  </a:lnTo>
                  <a:lnTo>
                    <a:pt x="0" y="36084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867100" cy="408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939959" y="6711256"/>
            <a:ext cx="9091549" cy="2886567"/>
          </a:xfrm>
          <a:custGeom>
            <a:avLst/>
            <a:gdLst/>
            <a:ahLst/>
            <a:cxnLst/>
            <a:rect r="r" b="b" t="t" l="l"/>
            <a:pathLst>
              <a:path h="2886567" w="9091549">
                <a:moveTo>
                  <a:pt x="0" y="0"/>
                </a:moveTo>
                <a:lnTo>
                  <a:pt x="9091549" y="0"/>
                </a:lnTo>
                <a:lnTo>
                  <a:pt x="9091549" y="2886566"/>
                </a:lnTo>
                <a:lnTo>
                  <a:pt x="0" y="2886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26660" y="1228725"/>
            <a:ext cx="14814525" cy="7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b="true" sz="6278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DO WE DO?: ACCESS OF FOOD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94123" y="3153466"/>
            <a:ext cx="22997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5E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12847" y="7077962"/>
            <a:ext cx="2827113" cy="193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3"/>
              </a:lnSpc>
            </a:pPr>
            <a:r>
              <a:rPr lang="en-US" sz="11309" b="true">
                <a:solidFill>
                  <a:srgbClr val="FFF5E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25117" y="5802661"/>
            <a:ext cx="13478334" cy="5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b="true" sz="3071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AGRICULTURE/PRODUCTION AND ACCESS TO FOOD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135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5473" y="4881155"/>
            <a:ext cx="8977054" cy="71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b="true" sz="5957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METHODOLOGY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019" y="1753095"/>
            <a:ext cx="5525468" cy="3133571"/>
          </a:xfrm>
          <a:custGeom>
            <a:avLst/>
            <a:gdLst/>
            <a:ahLst/>
            <a:cxnLst/>
            <a:rect r="r" b="b" t="t" l="l"/>
            <a:pathLst>
              <a:path h="3133571" w="5525468">
                <a:moveTo>
                  <a:pt x="0" y="0"/>
                </a:moveTo>
                <a:lnTo>
                  <a:pt x="5525467" y="0"/>
                </a:lnTo>
                <a:lnTo>
                  <a:pt x="5525467" y="3133571"/>
                </a:lnTo>
                <a:lnTo>
                  <a:pt x="0" y="3133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22880" y="2110111"/>
            <a:ext cx="1878020" cy="1927073"/>
          </a:xfrm>
          <a:custGeom>
            <a:avLst/>
            <a:gdLst/>
            <a:ahLst/>
            <a:cxnLst/>
            <a:rect r="r" b="b" t="t" l="l"/>
            <a:pathLst>
              <a:path h="1927073" w="1878020">
                <a:moveTo>
                  <a:pt x="0" y="0"/>
                </a:moveTo>
                <a:lnTo>
                  <a:pt x="1878020" y="0"/>
                </a:lnTo>
                <a:lnTo>
                  <a:pt x="1878020" y="1927073"/>
                </a:lnTo>
                <a:lnTo>
                  <a:pt x="0" y="1927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471" y="6201581"/>
            <a:ext cx="1643426" cy="1800566"/>
          </a:xfrm>
          <a:custGeom>
            <a:avLst/>
            <a:gdLst/>
            <a:ahLst/>
            <a:cxnLst/>
            <a:rect r="r" b="b" t="t" l="l"/>
            <a:pathLst>
              <a:path h="1800566" w="1643426">
                <a:moveTo>
                  <a:pt x="0" y="0"/>
                </a:moveTo>
                <a:lnTo>
                  <a:pt x="1643425" y="0"/>
                </a:lnTo>
                <a:lnTo>
                  <a:pt x="1643425" y="1800566"/>
                </a:lnTo>
                <a:lnTo>
                  <a:pt x="0" y="1800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9675" y="6097986"/>
            <a:ext cx="1869342" cy="2052172"/>
          </a:xfrm>
          <a:custGeom>
            <a:avLst/>
            <a:gdLst/>
            <a:ahLst/>
            <a:cxnLst/>
            <a:rect r="r" b="b" t="t" l="l"/>
            <a:pathLst>
              <a:path h="2052172" w="1869342">
                <a:moveTo>
                  <a:pt x="0" y="0"/>
                </a:moveTo>
                <a:lnTo>
                  <a:pt x="1869342" y="0"/>
                </a:lnTo>
                <a:lnTo>
                  <a:pt x="1869342" y="2052172"/>
                </a:lnTo>
                <a:lnTo>
                  <a:pt x="0" y="20521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3796" y="6075778"/>
            <a:ext cx="1753077" cy="1924536"/>
          </a:xfrm>
          <a:custGeom>
            <a:avLst/>
            <a:gdLst/>
            <a:ahLst/>
            <a:cxnLst/>
            <a:rect r="r" b="b" t="t" l="l"/>
            <a:pathLst>
              <a:path h="1924536" w="1753077">
                <a:moveTo>
                  <a:pt x="0" y="0"/>
                </a:moveTo>
                <a:lnTo>
                  <a:pt x="1753077" y="0"/>
                </a:lnTo>
                <a:lnTo>
                  <a:pt x="1753077" y="1924536"/>
                </a:lnTo>
                <a:lnTo>
                  <a:pt x="0" y="19245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12268" y="6097986"/>
            <a:ext cx="1869342" cy="2052172"/>
          </a:xfrm>
          <a:custGeom>
            <a:avLst/>
            <a:gdLst/>
            <a:ahLst/>
            <a:cxnLst/>
            <a:rect r="r" b="b" t="t" l="l"/>
            <a:pathLst>
              <a:path h="2052172" w="1869342">
                <a:moveTo>
                  <a:pt x="0" y="0"/>
                </a:moveTo>
                <a:lnTo>
                  <a:pt x="1869342" y="0"/>
                </a:lnTo>
                <a:lnTo>
                  <a:pt x="1869342" y="2052172"/>
                </a:lnTo>
                <a:lnTo>
                  <a:pt x="0" y="2052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1471" y="8127950"/>
            <a:ext cx="2034209" cy="1741791"/>
          </a:xfrm>
          <a:custGeom>
            <a:avLst/>
            <a:gdLst/>
            <a:ahLst/>
            <a:cxnLst/>
            <a:rect r="r" b="b" t="t" l="l"/>
            <a:pathLst>
              <a:path h="1741791" w="2034209">
                <a:moveTo>
                  <a:pt x="0" y="0"/>
                </a:moveTo>
                <a:lnTo>
                  <a:pt x="2034208" y="0"/>
                </a:lnTo>
                <a:lnTo>
                  <a:pt x="2034208" y="1741791"/>
                </a:lnTo>
                <a:lnTo>
                  <a:pt x="0" y="1741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97242" y="8264458"/>
            <a:ext cx="2034209" cy="1741791"/>
          </a:xfrm>
          <a:custGeom>
            <a:avLst/>
            <a:gdLst/>
            <a:ahLst/>
            <a:cxnLst/>
            <a:rect r="r" b="b" t="t" l="l"/>
            <a:pathLst>
              <a:path h="1741791" w="2034209">
                <a:moveTo>
                  <a:pt x="0" y="0"/>
                </a:moveTo>
                <a:lnTo>
                  <a:pt x="2034208" y="0"/>
                </a:lnTo>
                <a:lnTo>
                  <a:pt x="2034208" y="1741791"/>
                </a:lnTo>
                <a:lnTo>
                  <a:pt x="0" y="1741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83796" y="8362000"/>
            <a:ext cx="2034209" cy="1741791"/>
          </a:xfrm>
          <a:custGeom>
            <a:avLst/>
            <a:gdLst/>
            <a:ahLst/>
            <a:cxnLst/>
            <a:rect r="r" b="b" t="t" l="l"/>
            <a:pathLst>
              <a:path h="1741791" w="2034209">
                <a:moveTo>
                  <a:pt x="0" y="0"/>
                </a:moveTo>
                <a:lnTo>
                  <a:pt x="2034209" y="0"/>
                </a:lnTo>
                <a:lnTo>
                  <a:pt x="2034209" y="1741791"/>
                </a:lnTo>
                <a:lnTo>
                  <a:pt x="0" y="1741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47401" y="8416123"/>
            <a:ext cx="2034209" cy="1741791"/>
          </a:xfrm>
          <a:custGeom>
            <a:avLst/>
            <a:gdLst/>
            <a:ahLst/>
            <a:cxnLst/>
            <a:rect r="r" b="b" t="t" l="l"/>
            <a:pathLst>
              <a:path h="1741791" w="2034209">
                <a:moveTo>
                  <a:pt x="0" y="0"/>
                </a:moveTo>
                <a:lnTo>
                  <a:pt x="2034209" y="0"/>
                </a:lnTo>
                <a:lnTo>
                  <a:pt x="2034209" y="1741791"/>
                </a:lnTo>
                <a:lnTo>
                  <a:pt x="0" y="1741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829570" y="3333750"/>
            <a:ext cx="1113009" cy="111300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4DFF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714480" y="699596"/>
            <a:ext cx="8977054" cy="71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b="true" sz="5957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¿WHO WOULD USE IT?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58350" y="2426490"/>
            <a:ext cx="3506155" cy="88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Governant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39238" y="4819991"/>
            <a:ext cx="9525" cy="58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350875" y="4372902"/>
            <a:ext cx="11448166" cy="97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2825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conects with community leaders and inform about status of weather, vegetation, animal herding, population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44896" y="6597014"/>
            <a:ext cx="2276170" cy="9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 leader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44896" y="8881281"/>
            <a:ext cx="2276170" cy="47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023184" y="5647153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2963931" y="5647153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002031" y="7851725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4" id="24"/>
          <p:cNvSpPr txBox="true"/>
          <p:nvPr/>
        </p:nvSpPr>
        <p:spPr>
          <a:xfrm rot="0">
            <a:off x="6408064" y="6597014"/>
            <a:ext cx="2276170" cy="9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 leader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08064" y="8881281"/>
            <a:ext cx="2276170" cy="47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</a:t>
            </a:r>
          </a:p>
        </p:txBody>
      </p:sp>
      <p:sp>
        <p:nvSpPr>
          <p:cNvPr name="AutoShape 26" id="26"/>
          <p:cNvSpPr/>
          <p:nvPr/>
        </p:nvSpPr>
        <p:spPr>
          <a:xfrm>
            <a:off x="7527099" y="5647153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7565199" y="7851725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0">
            <a:off x="10971231" y="6597014"/>
            <a:ext cx="2276170" cy="9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 leader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71231" y="8881281"/>
            <a:ext cx="2276170" cy="47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2090266" y="5647153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12128366" y="7851725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15534399" y="6597014"/>
            <a:ext cx="2276170" cy="9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 leader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534399" y="8881281"/>
            <a:ext cx="2276170" cy="47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b="true">
                <a:solidFill>
                  <a:srgbClr val="FCFF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6653434" y="5647153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16691534" y="7851725"/>
            <a:ext cx="0" cy="781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45A8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5473" y="4881155"/>
            <a:ext cx="8977054" cy="71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b="true" sz="5957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RESULTS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-455875" y="5052978"/>
            <a:ext cx="18743875" cy="0"/>
          </a:xfrm>
          <a:prstGeom prst="line">
            <a:avLst/>
          </a:prstGeom>
          <a:ln cap="flat" w="38100">
            <a:solidFill>
              <a:srgbClr val="000000">
                <a:alpha val="5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8807081" y="0"/>
            <a:ext cx="0" cy="10287000"/>
          </a:xfrm>
          <a:prstGeom prst="line">
            <a:avLst/>
          </a:prstGeom>
          <a:ln cap="flat" w="38100">
            <a:solidFill>
              <a:srgbClr val="000000">
                <a:alpha val="57647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393582" y="4032034"/>
            <a:ext cx="2865098" cy="2704252"/>
            <a:chOff x="0" y="0"/>
            <a:chExt cx="1048177" cy="98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8177" cy="989333"/>
            </a:xfrm>
            <a:custGeom>
              <a:avLst/>
              <a:gdLst/>
              <a:ahLst/>
              <a:cxnLst/>
              <a:rect r="r" b="b" t="t" l="l"/>
              <a:pathLst>
                <a:path h="989333" w="1048177">
                  <a:moveTo>
                    <a:pt x="137810" y="0"/>
                  </a:moveTo>
                  <a:lnTo>
                    <a:pt x="910367" y="0"/>
                  </a:lnTo>
                  <a:cubicBezTo>
                    <a:pt x="986477" y="0"/>
                    <a:pt x="1048177" y="61699"/>
                    <a:pt x="1048177" y="137810"/>
                  </a:cubicBezTo>
                  <a:lnTo>
                    <a:pt x="1048177" y="851523"/>
                  </a:lnTo>
                  <a:cubicBezTo>
                    <a:pt x="1048177" y="888072"/>
                    <a:pt x="1033658" y="923125"/>
                    <a:pt x="1007813" y="948969"/>
                  </a:cubicBezTo>
                  <a:cubicBezTo>
                    <a:pt x="981969" y="974813"/>
                    <a:pt x="946917" y="989333"/>
                    <a:pt x="910367" y="989333"/>
                  </a:cubicBezTo>
                  <a:lnTo>
                    <a:pt x="137810" y="989333"/>
                  </a:lnTo>
                  <a:cubicBezTo>
                    <a:pt x="101260" y="989333"/>
                    <a:pt x="66208" y="974813"/>
                    <a:pt x="40363" y="948969"/>
                  </a:cubicBezTo>
                  <a:cubicBezTo>
                    <a:pt x="14519" y="923125"/>
                    <a:pt x="0" y="888072"/>
                    <a:pt x="0" y="851523"/>
                  </a:cubicBezTo>
                  <a:lnTo>
                    <a:pt x="0" y="137810"/>
                  </a:lnTo>
                  <a:cubicBezTo>
                    <a:pt x="0" y="101260"/>
                    <a:pt x="14519" y="66208"/>
                    <a:pt x="40363" y="40363"/>
                  </a:cubicBezTo>
                  <a:cubicBezTo>
                    <a:pt x="66208" y="14519"/>
                    <a:pt x="101260" y="0"/>
                    <a:pt x="137810" y="0"/>
                  </a:cubicBezTo>
                  <a:close/>
                </a:path>
              </a:pathLst>
            </a:custGeom>
            <a:solidFill>
              <a:srgbClr val="FCFFF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48177" cy="103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762923" y="4281905"/>
            <a:ext cx="2126417" cy="230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6623">
                <a:solidFill>
                  <a:srgbClr val="2C4600"/>
                </a:solidFill>
                <a:latin typeface="Montserrat"/>
                <a:ea typeface="Montserrat"/>
                <a:cs typeface="Montserrat"/>
                <a:sym typeface="Montserrat"/>
              </a:rPr>
              <a:t>Rilha</a:t>
            </a:r>
          </a:p>
          <a:p>
            <a:pPr algn="ctr">
              <a:lnSpc>
                <a:spcPts val="9272"/>
              </a:lnSpc>
            </a:pPr>
            <a:r>
              <a:rPr lang="en-US" sz="6623">
                <a:solidFill>
                  <a:srgbClr val="2C4600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38237">
            <a:off x="8564707" y="5183379"/>
            <a:ext cx="1402923" cy="1661287"/>
          </a:xfrm>
          <a:custGeom>
            <a:avLst/>
            <a:gdLst/>
            <a:ahLst/>
            <a:cxnLst/>
            <a:rect r="r" b="b" t="t" l="l"/>
            <a:pathLst>
              <a:path h="1661287" w="1402923">
                <a:moveTo>
                  <a:pt x="0" y="0"/>
                </a:moveTo>
                <a:lnTo>
                  <a:pt x="1402923" y="0"/>
                </a:lnTo>
                <a:lnTo>
                  <a:pt x="1402923" y="1661286"/>
                </a:lnTo>
                <a:lnTo>
                  <a:pt x="0" y="1661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9154" y="3144145"/>
            <a:ext cx="6021392" cy="1597477"/>
          </a:xfrm>
          <a:custGeom>
            <a:avLst/>
            <a:gdLst/>
            <a:ahLst/>
            <a:cxnLst/>
            <a:rect r="r" b="b" t="t" l="l"/>
            <a:pathLst>
              <a:path h="1597477" w="6021392">
                <a:moveTo>
                  <a:pt x="0" y="0"/>
                </a:moveTo>
                <a:lnTo>
                  <a:pt x="6021391" y="0"/>
                </a:lnTo>
                <a:lnTo>
                  <a:pt x="6021391" y="1597476"/>
                </a:lnTo>
                <a:lnTo>
                  <a:pt x="0" y="159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61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49660" y="2514209"/>
            <a:ext cx="3341118" cy="2227412"/>
          </a:xfrm>
          <a:custGeom>
            <a:avLst/>
            <a:gdLst/>
            <a:ahLst/>
            <a:cxnLst/>
            <a:rect r="r" b="b" t="t" l="l"/>
            <a:pathLst>
              <a:path h="2227412" w="3341118">
                <a:moveTo>
                  <a:pt x="0" y="0"/>
                </a:moveTo>
                <a:lnTo>
                  <a:pt x="3341118" y="0"/>
                </a:lnTo>
                <a:lnTo>
                  <a:pt x="3341118" y="2227412"/>
                </a:lnTo>
                <a:lnTo>
                  <a:pt x="0" y="222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64166" y="7494121"/>
            <a:ext cx="2368522" cy="2329764"/>
          </a:xfrm>
          <a:custGeom>
            <a:avLst/>
            <a:gdLst/>
            <a:ahLst/>
            <a:cxnLst/>
            <a:rect r="r" b="b" t="t" l="l"/>
            <a:pathLst>
              <a:path h="2329764" w="2368522">
                <a:moveTo>
                  <a:pt x="0" y="0"/>
                </a:moveTo>
                <a:lnTo>
                  <a:pt x="2368522" y="0"/>
                </a:lnTo>
                <a:lnTo>
                  <a:pt x="2368522" y="2329764"/>
                </a:lnTo>
                <a:lnTo>
                  <a:pt x="0" y="2329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68158" y="7004811"/>
            <a:ext cx="3216787" cy="2819075"/>
          </a:xfrm>
          <a:custGeom>
            <a:avLst/>
            <a:gdLst/>
            <a:ahLst/>
            <a:cxnLst/>
            <a:rect r="r" b="b" t="t" l="l"/>
            <a:pathLst>
              <a:path h="2819075" w="3216787">
                <a:moveTo>
                  <a:pt x="0" y="0"/>
                </a:moveTo>
                <a:lnTo>
                  <a:pt x="3216786" y="0"/>
                </a:lnTo>
                <a:lnTo>
                  <a:pt x="3216786" y="2819074"/>
                </a:lnTo>
                <a:lnTo>
                  <a:pt x="0" y="2819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9154" y="962025"/>
            <a:ext cx="5872234" cy="18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Earth observation data to analyze the trends in land cover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49660" y="962025"/>
            <a:ext cx="3997534" cy="125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Escalable to other countries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8409" y="5327011"/>
            <a:ext cx="7306362" cy="199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0"/>
              </a:lnSpc>
              <a:spcBef>
                <a:spcPct val="0"/>
              </a:spcBef>
            </a:pPr>
            <a:r>
              <a:rPr lang="en-US" b="true" sz="2836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Identify places with </a:t>
            </a:r>
            <a:r>
              <a:rPr lang="en-US" b="true" sz="2836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issues driven by factors like deforestation, desertification, water scarcity, and population growth to give recomendations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5202" y="5604308"/>
            <a:ext cx="5657104" cy="18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Combine datasets and find their relations and patterns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A8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2365" y="2986919"/>
            <a:ext cx="7715845" cy="5726604"/>
          </a:xfrm>
          <a:custGeom>
            <a:avLst/>
            <a:gdLst/>
            <a:ahLst/>
            <a:cxnLst/>
            <a:rect r="r" b="b" t="t" l="l"/>
            <a:pathLst>
              <a:path h="5726604" w="7715845">
                <a:moveTo>
                  <a:pt x="0" y="0"/>
                </a:moveTo>
                <a:lnTo>
                  <a:pt x="7715845" y="0"/>
                </a:lnTo>
                <a:lnTo>
                  <a:pt x="7715845" y="5726604"/>
                </a:lnTo>
                <a:lnTo>
                  <a:pt x="0" y="5726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85150" y="2764121"/>
            <a:ext cx="2502953" cy="545245"/>
            <a:chOff x="0" y="0"/>
            <a:chExt cx="659214" cy="1436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9214" cy="143604"/>
            </a:xfrm>
            <a:custGeom>
              <a:avLst/>
              <a:gdLst/>
              <a:ahLst/>
              <a:cxnLst/>
              <a:rect r="r" b="b" t="t" l="l"/>
              <a:pathLst>
                <a:path h="143604" w="659214">
                  <a:moveTo>
                    <a:pt x="0" y="0"/>
                  </a:moveTo>
                  <a:lnTo>
                    <a:pt x="659214" y="0"/>
                  </a:lnTo>
                  <a:lnTo>
                    <a:pt x="659214" y="143604"/>
                  </a:lnTo>
                  <a:lnTo>
                    <a:pt x="0" y="143604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59214" cy="191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50996" y="983069"/>
            <a:ext cx="14749910" cy="1028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3"/>
              </a:lnSpc>
            </a:pPr>
            <a:r>
              <a:rPr lang="en-US" b="true" sz="8521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MODEL: RANDOM FOREST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68098" y="2797097"/>
            <a:ext cx="7607907" cy="129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2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Each tree is trained on a random subset of the data and tries to predict the target (e.g., future precipitation)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80640" y="4924152"/>
            <a:ext cx="6807463" cy="545245"/>
            <a:chOff x="0" y="0"/>
            <a:chExt cx="1792912" cy="1436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92912" cy="143604"/>
            </a:xfrm>
            <a:custGeom>
              <a:avLst/>
              <a:gdLst/>
              <a:ahLst/>
              <a:cxnLst/>
              <a:rect r="r" b="b" t="t" l="l"/>
              <a:pathLst>
                <a:path h="143604" w="1792912">
                  <a:moveTo>
                    <a:pt x="0" y="0"/>
                  </a:moveTo>
                  <a:lnTo>
                    <a:pt x="1792912" y="0"/>
                  </a:lnTo>
                  <a:lnTo>
                    <a:pt x="1792912" y="143604"/>
                  </a:lnTo>
                  <a:lnTo>
                    <a:pt x="0" y="143604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792912" cy="191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981524" y="4927866"/>
            <a:ext cx="8947645" cy="129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7"/>
              </a:lnSpc>
              <a:spcBef>
                <a:spcPct val="0"/>
              </a:spcBef>
            </a:pPr>
            <a:r>
              <a:rPr lang="en-US" b="true" sz="2498">
                <a:solidFill>
                  <a:srgbClr val="F2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</a:t>
            </a:r>
            <a:r>
              <a:rPr lang="en-US" b="true" sz="2498">
                <a:solidFill>
                  <a:srgbClr val="F2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reat for capturing complex relationships between features (like year, temperature, soil moisture, etc.) and the target (precipitation or deforestation)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767873" y="7102584"/>
            <a:ext cx="3141967" cy="545245"/>
            <a:chOff x="0" y="0"/>
            <a:chExt cx="827514" cy="1436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7514" cy="143604"/>
            </a:xfrm>
            <a:custGeom>
              <a:avLst/>
              <a:gdLst/>
              <a:ahLst/>
              <a:cxnLst/>
              <a:rect r="r" b="b" t="t" l="l"/>
              <a:pathLst>
                <a:path h="143604" w="827514">
                  <a:moveTo>
                    <a:pt x="0" y="0"/>
                  </a:moveTo>
                  <a:lnTo>
                    <a:pt x="827514" y="0"/>
                  </a:lnTo>
                  <a:lnTo>
                    <a:pt x="827514" y="143604"/>
                  </a:lnTo>
                  <a:lnTo>
                    <a:pt x="0" y="143604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27514" cy="191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247024" y="7132374"/>
            <a:ext cx="8250054" cy="8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2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  <a:r>
              <a:rPr lang="en-US" b="true" sz="2499">
                <a:solidFill>
                  <a:srgbClr val="F2F2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revent overfitting, a common problem with simpler models with many features or noisy data.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745488" y="9233878"/>
            <a:ext cx="4780916" cy="545245"/>
            <a:chOff x="0" y="0"/>
            <a:chExt cx="1259171" cy="1436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171" cy="143604"/>
            </a:xfrm>
            <a:custGeom>
              <a:avLst/>
              <a:gdLst/>
              <a:ahLst/>
              <a:cxnLst/>
              <a:rect r="r" b="b" t="t" l="l"/>
              <a:pathLst>
                <a:path h="143604" w="1259171">
                  <a:moveTo>
                    <a:pt x="0" y="0"/>
                  </a:moveTo>
                  <a:lnTo>
                    <a:pt x="1259171" y="0"/>
                  </a:lnTo>
                  <a:lnTo>
                    <a:pt x="1259171" y="143604"/>
                  </a:lnTo>
                  <a:lnTo>
                    <a:pt x="0" y="143604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259171" cy="191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384289" y="8770567"/>
            <a:ext cx="8142114" cy="86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  <a:spcBef>
                <a:spcPct val="0"/>
              </a:spcBef>
            </a:pPr>
            <a:r>
              <a:rPr lang="en-US" b="true" sz="2513">
                <a:solidFill>
                  <a:srgbClr val="FFF5E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algorithm builds multiple trees with different subsets of the data. It explores many possibilities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59197" y="8694550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7652" y="2479360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7" y="0"/>
                </a:lnTo>
                <a:lnTo>
                  <a:pt x="893067" y="893067"/>
                </a:lnTo>
                <a:lnTo>
                  <a:pt x="0" y="893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0928" y="4288672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6" y="0"/>
                </a:lnTo>
                <a:lnTo>
                  <a:pt x="893066" y="893067"/>
                </a:lnTo>
                <a:lnTo>
                  <a:pt x="0" y="893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80156" y="886957"/>
            <a:ext cx="19713262" cy="93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1"/>
              </a:lnSpc>
            </a:pPr>
            <a:r>
              <a:rPr lang="en-US" b="true" sz="7795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¿DID WE ANSWER YOUR QUESTIONS?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4186" y="2568274"/>
            <a:ext cx="16766042" cy="804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KEY TRENDS AND LAND COVER CHANGES: OVER 20 YEARS WE IDENTIFY PATTERNS OF PRECIPITATION</a:t>
            </a:r>
            <a:r>
              <a:rPr lang="en-US" b="true" sz="3502">
                <a:solidFill>
                  <a:srgbClr val="7ED957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AND ALSO CATTLE THEFT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8886" y="4494125"/>
            <a:ext cx="15690844" cy="804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HOW HOTSPOTS OF VEGETATION AND URBAN EXPANSION :</a:t>
            </a:r>
            <a:r>
              <a:rPr lang="en-US" b="true" sz="3502">
                <a:solidFill>
                  <a:srgbClr val="7ED957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POPULATION </a:t>
            </a: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 EACH </a:t>
            </a:r>
            <a:r>
              <a:rPr lang="en-US" b="true" sz="3502">
                <a:solidFill>
                  <a:srgbClr val="7ED957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DISTRICT </a:t>
            </a: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AND </a:t>
            </a:r>
            <a:r>
              <a:rPr lang="en-US" b="true" sz="3502">
                <a:solidFill>
                  <a:srgbClr val="7ED957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VEGETATION THROUGH THE YEARS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0928" y="6211001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6" y="0"/>
                </a:lnTo>
                <a:lnTo>
                  <a:pt x="893066" y="893067"/>
                </a:lnTo>
                <a:lnTo>
                  <a:pt x="0" y="893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3994" y="6314746"/>
            <a:ext cx="16275365" cy="1566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HOW CAN WE APPROACH THIS GLOBALLY:</a:t>
            </a:r>
          </a:p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INFORM COMMUNITY LEADERS AND GOVERNERS OF INDIGENOUS </a:t>
            </a:r>
          </a:p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GIVE RECOMMENDATIONS FOR WORLDWIDE FARMERS DURING ALL MONTHS.</a:t>
            </a:r>
          </a:p>
          <a:p>
            <a:pPr algn="ctr">
              <a:lnSpc>
                <a:spcPts val="304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97652" y="8393150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7" y="0"/>
                </a:lnTo>
                <a:lnTo>
                  <a:pt x="893067" y="893067"/>
                </a:lnTo>
                <a:lnTo>
                  <a:pt x="0" y="893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78886" y="8299465"/>
            <a:ext cx="15690844" cy="118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b="true" sz="350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HELP TAKING DECISIONS:</a:t>
            </a:r>
            <a:r>
              <a:rPr lang="en-US" b="true" sz="3502">
                <a:solidFill>
                  <a:srgbClr val="7ED957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FARMERS KNOW THE TIME OF YEAR FOR, POPULATION, VEGETATION, PRECIPITATIONS, ANIMAL HERDING SO THEY CAN PREVENT AND ALSO INFORM THEIR OWN COMMUNITY.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4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6935" y="2157113"/>
            <a:ext cx="7950449" cy="5972775"/>
          </a:xfrm>
          <a:custGeom>
            <a:avLst/>
            <a:gdLst/>
            <a:ahLst/>
            <a:cxnLst/>
            <a:rect r="r" b="b" t="t" l="l"/>
            <a:pathLst>
              <a:path h="5972775" w="7950449">
                <a:moveTo>
                  <a:pt x="0" y="0"/>
                </a:moveTo>
                <a:lnTo>
                  <a:pt x="7950449" y="0"/>
                </a:lnTo>
                <a:lnTo>
                  <a:pt x="7950449" y="5972774"/>
                </a:lnTo>
                <a:lnTo>
                  <a:pt x="0" y="5972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67777" y="913555"/>
            <a:ext cx="10688766" cy="73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7"/>
              </a:lnSpc>
            </a:pPr>
            <a:r>
              <a:rPr lang="en-US" b="true" sz="611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SAHEL IS THE BEGGINING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9476" y="8825212"/>
            <a:ext cx="15649824" cy="73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7"/>
              </a:lnSpc>
            </a:pPr>
            <a:r>
              <a:rPr lang="en-US" b="true" sz="611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WE STILL NEED TO HELP THE ENTIRE WORLD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2C4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32261" y="4274535"/>
            <a:ext cx="4223477" cy="156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907424" y="7437433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9637" y="8403956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1071">
            <a:off x="13768657" y="-4710460"/>
            <a:ext cx="8328590" cy="6600408"/>
          </a:xfrm>
          <a:custGeom>
            <a:avLst/>
            <a:gdLst/>
            <a:ahLst/>
            <a:cxnLst/>
            <a:rect r="r" b="b" t="t" l="l"/>
            <a:pathLst>
              <a:path h="6600408" w="8328590">
                <a:moveTo>
                  <a:pt x="0" y="0"/>
                </a:moveTo>
                <a:lnTo>
                  <a:pt x="8328591" y="0"/>
                </a:lnTo>
                <a:lnTo>
                  <a:pt x="8328591" y="6600407"/>
                </a:lnTo>
                <a:lnTo>
                  <a:pt x="0" y="6600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91071">
            <a:off x="14782818" y="-1631491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04488"/>
            <a:ext cx="16683455" cy="193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0"/>
              </a:lnSpc>
            </a:pPr>
            <a:r>
              <a:rPr lang="en-US" b="true" sz="16138">
                <a:solidFill>
                  <a:srgbClr val="4DFF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650,000 KM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07845" y="5761489"/>
            <a:ext cx="12590906" cy="157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b="true" sz="4644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OF LAND ONCE SUITABLE FOR AGRICULTURE OR INTENSIVE GRAZING HAS BEEN LOST OVER THE LAST 50 YEARS.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40649" y="3271071"/>
            <a:ext cx="5492303" cy="64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2"/>
              </a:lnSpc>
            </a:pPr>
            <a:r>
              <a:rPr lang="en-US" b="true" sz="5312">
                <a:solidFill>
                  <a:srgbClr val="4DFF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9548" y="9437683"/>
            <a:ext cx="9441759" cy="40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8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8" tooltip="https://www.worldwildlife.org/threats/deforestation-and-forest-degradation"/>
              </a:rPr>
              <a:t>https://www.worldwildlife.org/threats/deforestation-and-forest-degradation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703257" y="7794483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547002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1071">
            <a:off x="16821775" y="-1230899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91071">
            <a:off x="17109671" y="-2926052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102" y="2634483"/>
            <a:ext cx="6157066" cy="6112748"/>
          </a:xfrm>
          <a:custGeom>
            <a:avLst/>
            <a:gdLst/>
            <a:ahLst/>
            <a:cxnLst/>
            <a:rect r="r" b="b" t="t" l="l"/>
            <a:pathLst>
              <a:path h="6112748" w="6157066">
                <a:moveTo>
                  <a:pt x="0" y="0"/>
                </a:moveTo>
                <a:lnTo>
                  <a:pt x="6157066" y="0"/>
                </a:lnTo>
                <a:lnTo>
                  <a:pt x="6157066" y="6112748"/>
                </a:lnTo>
                <a:lnTo>
                  <a:pt x="0" y="6112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7042" t="0" r="-4236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66837" y="1190625"/>
            <a:ext cx="5270344" cy="61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b="true" sz="5098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¿WHO IS MARIE?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89199" y="2794637"/>
            <a:ext cx="8462644" cy="106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“I’m a woman from Nigeria, i live near Sahel”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82843" y="4284940"/>
            <a:ext cx="7030277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“The degradation of sahel is problematic for vegetation”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35229" y="6135619"/>
            <a:ext cx="7030277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“We dont have resurces due the farmers competition 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50367" y="7714941"/>
            <a:ext cx="7030277" cy="160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“There are deforestation, precipitation of water,population issues we cant see ”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695760" y="2277432"/>
            <a:ext cx="1221985" cy="928708"/>
          </a:xfrm>
          <a:custGeom>
            <a:avLst/>
            <a:gdLst/>
            <a:ahLst/>
            <a:cxnLst/>
            <a:rect r="r" b="b" t="t" l="l"/>
            <a:pathLst>
              <a:path h="928708" w="1221985">
                <a:moveTo>
                  <a:pt x="0" y="0"/>
                </a:moveTo>
                <a:lnTo>
                  <a:pt x="1221984" y="0"/>
                </a:lnTo>
                <a:lnTo>
                  <a:pt x="1221984" y="928708"/>
                </a:lnTo>
                <a:lnTo>
                  <a:pt x="0" y="928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0742659" y="4551763"/>
            <a:ext cx="1315422" cy="999721"/>
          </a:xfrm>
          <a:custGeom>
            <a:avLst/>
            <a:gdLst/>
            <a:ahLst/>
            <a:cxnLst/>
            <a:rect r="r" b="b" t="t" l="l"/>
            <a:pathLst>
              <a:path h="999721" w="1315422">
                <a:moveTo>
                  <a:pt x="0" y="0"/>
                </a:moveTo>
                <a:lnTo>
                  <a:pt x="1315422" y="0"/>
                </a:lnTo>
                <a:lnTo>
                  <a:pt x="1315422" y="999720"/>
                </a:lnTo>
                <a:lnTo>
                  <a:pt x="0" y="999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43343" y="2414877"/>
            <a:ext cx="1221985" cy="928708"/>
          </a:xfrm>
          <a:custGeom>
            <a:avLst/>
            <a:gdLst/>
            <a:ahLst/>
            <a:cxnLst/>
            <a:rect r="r" b="b" t="t" l="l"/>
            <a:pathLst>
              <a:path h="928708" w="1221985">
                <a:moveTo>
                  <a:pt x="0" y="0"/>
                </a:moveTo>
                <a:lnTo>
                  <a:pt x="1221985" y="0"/>
                </a:lnTo>
                <a:lnTo>
                  <a:pt x="1221985" y="928708"/>
                </a:lnTo>
                <a:lnTo>
                  <a:pt x="0" y="928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15890243" y="4689208"/>
            <a:ext cx="1315422" cy="999721"/>
          </a:xfrm>
          <a:custGeom>
            <a:avLst/>
            <a:gdLst/>
            <a:ahLst/>
            <a:cxnLst/>
            <a:rect r="r" b="b" t="t" l="l"/>
            <a:pathLst>
              <a:path h="999721" w="1315422">
                <a:moveTo>
                  <a:pt x="0" y="0"/>
                </a:moveTo>
                <a:lnTo>
                  <a:pt x="1315422" y="0"/>
                </a:lnTo>
                <a:lnTo>
                  <a:pt x="1315422" y="999721"/>
                </a:lnTo>
                <a:lnTo>
                  <a:pt x="0" y="999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695760" y="5688929"/>
            <a:ext cx="1221985" cy="928708"/>
          </a:xfrm>
          <a:custGeom>
            <a:avLst/>
            <a:gdLst/>
            <a:ahLst/>
            <a:cxnLst/>
            <a:rect r="r" b="b" t="t" l="l"/>
            <a:pathLst>
              <a:path h="928708" w="1221985">
                <a:moveTo>
                  <a:pt x="0" y="0"/>
                </a:moveTo>
                <a:lnTo>
                  <a:pt x="1221984" y="0"/>
                </a:lnTo>
                <a:lnTo>
                  <a:pt x="1221984" y="928708"/>
                </a:lnTo>
                <a:lnTo>
                  <a:pt x="0" y="928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0742659" y="7963260"/>
            <a:ext cx="1315422" cy="999721"/>
          </a:xfrm>
          <a:custGeom>
            <a:avLst/>
            <a:gdLst/>
            <a:ahLst/>
            <a:cxnLst/>
            <a:rect r="r" b="b" t="t" l="l"/>
            <a:pathLst>
              <a:path h="999721" w="1315422">
                <a:moveTo>
                  <a:pt x="0" y="0"/>
                </a:moveTo>
                <a:lnTo>
                  <a:pt x="1315422" y="0"/>
                </a:lnTo>
                <a:lnTo>
                  <a:pt x="1315422" y="999720"/>
                </a:lnTo>
                <a:lnTo>
                  <a:pt x="0" y="999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843343" y="5826374"/>
            <a:ext cx="1221985" cy="928708"/>
          </a:xfrm>
          <a:custGeom>
            <a:avLst/>
            <a:gdLst/>
            <a:ahLst/>
            <a:cxnLst/>
            <a:rect r="r" b="b" t="t" l="l"/>
            <a:pathLst>
              <a:path h="928708" w="1221985">
                <a:moveTo>
                  <a:pt x="0" y="0"/>
                </a:moveTo>
                <a:lnTo>
                  <a:pt x="1221985" y="0"/>
                </a:lnTo>
                <a:lnTo>
                  <a:pt x="1221985" y="928708"/>
                </a:lnTo>
                <a:lnTo>
                  <a:pt x="0" y="928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5890243" y="8100705"/>
            <a:ext cx="1315422" cy="999721"/>
          </a:xfrm>
          <a:custGeom>
            <a:avLst/>
            <a:gdLst/>
            <a:ahLst/>
            <a:cxnLst/>
            <a:rect r="r" b="b" t="t" l="l"/>
            <a:pathLst>
              <a:path h="999721" w="1315422">
                <a:moveTo>
                  <a:pt x="0" y="0"/>
                </a:moveTo>
                <a:lnTo>
                  <a:pt x="1315422" y="0"/>
                </a:lnTo>
                <a:lnTo>
                  <a:pt x="1315422" y="999720"/>
                </a:lnTo>
                <a:lnTo>
                  <a:pt x="0" y="999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A8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175" y="2476198"/>
            <a:ext cx="5428065" cy="7380961"/>
            <a:chOff x="0" y="0"/>
            <a:chExt cx="1429614" cy="1943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614" cy="1943957"/>
            </a:xfrm>
            <a:custGeom>
              <a:avLst/>
              <a:gdLst/>
              <a:ahLst/>
              <a:cxnLst/>
              <a:rect r="r" b="b" t="t" l="l"/>
              <a:pathLst>
                <a:path h="1943957" w="1429614">
                  <a:moveTo>
                    <a:pt x="72740" y="0"/>
                  </a:moveTo>
                  <a:lnTo>
                    <a:pt x="1356874" y="0"/>
                  </a:lnTo>
                  <a:cubicBezTo>
                    <a:pt x="1376166" y="0"/>
                    <a:pt x="1394667" y="7664"/>
                    <a:pt x="1408309" y="21305"/>
                  </a:cubicBezTo>
                  <a:cubicBezTo>
                    <a:pt x="1421950" y="34946"/>
                    <a:pt x="1429614" y="53448"/>
                    <a:pt x="1429614" y="72740"/>
                  </a:cubicBezTo>
                  <a:lnTo>
                    <a:pt x="1429614" y="1871217"/>
                  </a:lnTo>
                  <a:cubicBezTo>
                    <a:pt x="1429614" y="1890509"/>
                    <a:pt x="1421950" y="1909010"/>
                    <a:pt x="1408309" y="1922652"/>
                  </a:cubicBezTo>
                  <a:cubicBezTo>
                    <a:pt x="1394667" y="1936293"/>
                    <a:pt x="1376166" y="1943957"/>
                    <a:pt x="1356874" y="1943957"/>
                  </a:cubicBezTo>
                  <a:lnTo>
                    <a:pt x="72740" y="1943957"/>
                  </a:lnTo>
                  <a:cubicBezTo>
                    <a:pt x="53448" y="1943957"/>
                    <a:pt x="34946" y="1936293"/>
                    <a:pt x="21305" y="1922652"/>
                  </a:cubicBezTo>
                  <a:cubicBezTo>
                    <a:pt x="7664" y="1909010"/>
                    <a:pt x="0" y="1890509"/>
                    <a:pt x="0" y="1871217"/>
                  </a:cubicBezTo>
                  <a:lnTo>
                    <a:pt x="0" y="72740"/>
                  </a:lnTo>
                  <a:cubicBezTo>
                    <a:pt x="0" y="53448"/>
                    <a:pt x="7664" y="34946"/>
                    <a:pt x="21305" y="21305"/>
                  </a:cubicBezTo>
                  <a:cubicBezTo>
                    <a:pt x="34946" y="7664"/>
                    <a:pt x="53448" y="0"/>
                    <a:pt x="72740" y="0"/>
                  </a:cubicBez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9614" cy="1991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136029" y="8328522"/>
            <a:ext cx="5604832" cy="4441830"/>
          </a:xfrm>
          <a:custGeom>
            <a:avLst/>
            <a:gdLst/>
            <a:ahLst/>
            <a:cxnLst/>
            <a:rect r="r" b="b" t="t" l="l"/>
            <a:pathLst>
              <a:path h="4441830" w="5604832">
                <a:moveTo>
                  <a:pt x="0" y="0"/>
                </a:moveTo>
                <a:lnTo>
                  <a:pt x="5604832" y="0"/>
                </a:lnTo>
                <a:lnTo>
                  <a:pt x="5604832" y="4441829"/>
                </a:lnTo>
                <a:lnTo>
                  <a:pt x="0" y="444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85437" y="8885060"/>
            <a:ext cx="7139223" cy="7770583"/>
          </a:xfrm>
          <a:custGeom>
            <a:avLst/>
            <a:gdLst/>
            <a:ahLst/>
            <a:cxnLst/>
            <a:rect r="r" b="b" t="t" l="l"/>
            <a:pathLst>
              <a:path h="7770583" w="7139223">
                <a:moveTo>
                  <a:pt x="0" y="0"/>
                </a:moveTo>
                <a:lnTo>
                  <a:pt x="7139223" y="0"/>
                </a:lnTo>
                <a:lnTo>
                  <a:pt x="7139223" y="7770583"/>
                </a:lnTo>
                <a:lnTo>
                  <a:pt x="0" y="7770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49365">
            <a:off x="-1474935" y="8472606"/>
            <a:ext cx="2331085" cy="2769108"/>
          </a:xfrm>
          <a:custGeom>
            <a:avLst/>
            <a:gdLst/>
            <a:ahLst/>
            <a:cxnLst/>
            <a:rect r="r" b="b" t="t" l="l"/>
            <a:pathLst>
              <a:path h="2769108" w="2331085">
                <a:moveTo>
                  <a:pt x="0" y="0"/>
                </a:moveTo>
                <a:lnTo>
                  <a:pt x="2331086" y="0"/>
                </a:lnTo>
                <a:lnTo>
                  <a:pt x="2331086" y="2769107"/>
                </a:lnTo>
                <a:lnTo>
                  <a:pt x="0" y="2769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9370" y="9164883"/>
            <a:ext cx="1585944" cy="2769108"/>
          </a:xfrm>
          <a:custGeom>
            <a:avLst/>
            <a:gdLst/>
            <a:ahLst/>
            <a:cxnLst/>
            <a:rect r="r" b="b" t="t" l="l"/>
            <a:pathLst>
              <a:path h="2769108" w="1585944">
                <a:moveTo>
                  <a:pt x="0" y="0"/>
                </a:moveTo>
                <a:lnTo>
                  <a:pt x="1585943" y="0"/>
                </a:lnTo>
                <a:lnTo>
                  <a:pt x="1585943" y="2769107"/>
                </a:lnTo>
                <a:lnTo>
                  <a:pt x="0" y="2769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91071">
            <a:off x="16479500" y="-3621589"/>
            <a:ext cx="6044046" cy="4789907"/>
          </a:xfrm>
          <a:custGeom>
            <a:avLst/>
            <a:gdLst/>
            <a:ahLst/>
            <a:cxnLst/>
            <a:rect r="r" b="b" t="t" l="l"/>
            <a:pathLst>
              <a:path h="4789907" w="6044046">
                <a:moveTo>
                  <a:pt x="0" y="0"/>
                </a:moveTo>
                <a:lnTo>
                  <a:pt x="6044046" y="0"/>
                </a:lnTo>
                <a:lnTo>
                  <a:pt x="6044046" y="4789907"/>
                </a:lnTo>
                <a:lnTo>
                  <a:pt x="0" y="4789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891071">
            <a:off x="17382344" y="-1259831"/>
            <a:ext cx="2513757" cy="2986105"/>
          </a:xfrm>
          <a:custGeom>
            <a:avLst/>
            <a:gdLst/>
            <a:ahLst/>
            <a:cxnLst/>
            <a:rect r="r" b="b" t="t" l="l"/>
            <a:pathLst>
              <a:path h="2986105" w="2513757">
                <a:moveTo>
                  <a:pt x="0" y="0"/>
                </a:moveTo>
                <a:lnTo>
                  <a:pt x="2513757" y="0"/>
                </a:lnTo>
                <a:lnTo>
                  <a:pt x="2513757" y="2986104"/>
                </a:lnTo>
                <a:lnTo>
                  <a:pt x="0" y="29861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469956" y="2476198"/>
            <a:ext cx="5428065" cy="7380961"/>
            <a:chOff x="0" y="0"/>
            <a:chExt cx="1429614" cy="19439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29614" cy="1943957"/>
            </a:xfrm>
            <a:custGeom>
              <a:avLst/>
              <a:gdLst/>
              <a:ahLst/>
              <a:cxnLst/>
              <a:rect r="r" b="b" t="t" l="l"/>
              <a:pathLst>
                <a:path h="1943957" w="1429614">
                  <a:moveTo>
                    <a:pt x="72740" y="0"/>
                  </a:moveTo>
                  <a:lnTo>
                    <a:pt x="1356874" y="0"/>
                  </a:lnTo>
                  <a:cubicBezTo>
                    <a:pt x="1376166" y="0"/>
                    <a:pt x="1394667" y="7664"/>
                    <a:pt x="1408309" y="21305"/>
                  </a:cubicBezTo>
                  <a:cubicBezTo>
                    <a:pt x="1421950" y="34946"/>
                    <a:pt x="1429614" y="53448"/>
                    <a:pt x="1429614" y="72740"/>
                  </a:cubicBezTo>
                  <a:lnTo>
                    <a:pt x="1429614" y="1871217"/>
                  </a:lnTo>
                  <a:cubicBezTo>
                    <a:pt x="1429614" y="1890509"/>
                    <a:pt x="1421950" y="1909010"/>
                    <a:pt x="1408309" y="1922652"/>
                  </a:cubicBezTo>
                  <a:cubicBezTo>
                    <a:pt x="1394667" y="1936293"/>
                    <a:pt x="1376166" y="1943957"/>
                    <a:pt x="1356874" y="1943957"/>
                  </a:cubicBezTo>
                  <a:lnTo>
                    <a:pt x="72740" y="1943957"/>
                  </a:lnTo>
                  <a:cubicBezTo>
                    <a:pt x="53448" y="1943957"/>
                    <a:pt x="34946" y="1936293"/>
                    <a:pt x="21305" y="1922652"/>
                  </a:cubicBezTo>
                  <a:cubicBezTo>
                    <a:pt x="7664" y="1909010"/>
                    <a:pt x="0" y="1890509"/>
                    <a:pt x="0" y="1871217"/>
                  </a:cubicBezTo>
                  <a:lnTo>
                    <a:pt x="0" y="72740"/>
                  </a:lnTo>
                  <a:cubicBezTo>
                    <a:pt x="0" y="53448"/>
                    <a:pt x="7664" y="34946"/>
                    <a:pt x="21305" y="21305"/>
                  </a:cubicBezTo>
                  <a:cubicBezTo>
                    <a:pt x="34946" y="7664"/>
                    <a:pt x="53448" y="0"/>
                    <a:pt x="72740" y="0"/>
                  </a:cubicBez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29614" cy="1991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84175" y="4019248"/>
            <a:ext cx="5428065" cy="5239052"/>
          </a:xfrm>
          <a:custGeom>
            <a:avLst/>
            <a:gdLst/>
            <a:ahLst/>
            <a:cxnLst/>
            <a:rect r="r" b="b" t="t" l="l"/>
            <a:pathLst>
              <a:path h="5239052" w="5428065">
                <a:moveTo>
                  <a:pt x="0" y="0"/>
                </a:moveTo>
                <a:lnTo>
                  <a:pt x="5428065" y="0"/>
                </a:lnTo>
                <a:lnTo>
                  <a:pt x="5428065" y="5239052"/>
                </a:lnTo>
                <a:lnTo>
                  <a:pt x="0" y="5239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2641" t="-16666" r="-13798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55738" y="2476198"/>
            <a:ext cx="5428065" cy="7380961"/>
            <a:chOff x="0" y="0"/>
            <a:chExt cx="1429614" cy="19439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29614" cy="1943957"/>
            </a:xfrm>
            <a:custGeom>
              <a:avLst/>
              <a:gdLst/>
              <a:ahLst/>
              <a:cxnLst/>
              <a:rect r="r" b="b" t="t" l="l"/>
              <a:pathLst>
                <a:path h="1943957" w="1429614">
                  <a:moveTo>
                    <a:pt x="72740" y="0"/>
                  </a:moveTo>
                  <a:lnTo>
                    <a:pt x="1356874" y="0"/>
                  </a:lnTo>
                  <a:cubicBezTo>
                    <a:pt x="1376166" y="0"/>
                    <a:pt x="1394667" y="7664"/>
                    <a:pt x="1408309" y="21305"/>
                  </a:cubicBezTo>
                  <a:cubicBezTo>
                    <a:pt x="1421950" y="34946"/>
                    <a:pt x="1429614" y="53448"/>
                    <a:pt x="1429614" y="72740"/>
                  </a:cubicBezTo>
                  <a:lnTo>
                    <a:pt x="1429614" y="1871217"/>
                  </a:lnTo>
                  <a:cubicBezTo>
                    <a:pt x="1429614" y="1890509"/>
                    <a:pt x="1421950" y="1909010"/>
                    <a:pt x="1408309" y="1922652"/>
                  </a:cubicBezTo>
                  <a:cubicBezTo>
                    <a:pt x="1394667" y="1936293"/>
                    <a:pt x="1376166" y="1943957"/>
                    <a:pt x="1356874" y="1943957"/>
                  </a:cubicBezTo>
                  <a:lnTo>
                    <a:pt x="72740" y="1943957"/>
                  </a:lnTo>
                  <a:cubicBezTo>
                    <a:pt x="53448" y="1943957"/>
                    <a:pt x="34946" y="1936293"/>
                    <a:pt x="21305" y="1922652"/>
                  </a:cubicBezTo>
                  <a:cubicBezTo>
                    <a:pt x="7664" y="1909010"/>
                    <a:pt x="0" y="1890509"/>
                    <a:pt x="0" y="1871217"/>
                  </a:cubicBezTo>
                  <a:lnTo>
                    <a:pt x="0" y="72740"/>
                  </a:lnTo>
                  <a:cubicBezTo>
                    <a:pt x="0" y="53448"/>
                    <a:pt x="7664" y="34946"/>
                    <a:pt x="21305" y="21305"/>
                  </a:cubicBezTo>
                  <a:cubicBezTo>
                    <a:pt x="34946" y="7664"/>
                    <a:pt x="53448" y="0"/>
                    <a:pt x="72740" y="0"/>
                  </a:cubicBez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429614" cy="1991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469956" y="4019248"/>
            <a:ext cx="5400016" cy="5239052"/>
          </a:xfrm>
          <a:custGeom>
            <a:avLst/>
            <a:gdLst/>
            <a:ahLst/>
            <a:cxnLst/>
            <a:rect r="r" b="b" t="t" l="l"/>
            <a:pathLst>
              <a:path h="5239052" w="5400016">
                <a:moveTo>
                  <a:pt x="0" y="0"/>
                </a:moveTo>
                <a:lnTo>
                  <a:pt x="5400016" y="0"/>
                </a:lnTo>
                <a:lnTo>
                  <a:pt x="5400016" y="5239052"/>
                </a:lnTo>
                <a:lnTo>
                  <a:pt x="0" y="52390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1538" t="0" r="-3094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655738" y="4019248"/>
            <a:ext cx="5419991" cy="5145634"/>
          </a:xfrm>
          <a:custGeom>
            <a:avLst/>
            <a:gdLst/>
            <a:ahLst/>
            <a:cxnLst/>
            <a:rect r="r" b="b" t="t" l="l"/>
            <a:pathLst>
              <a:path h="5145634" w="5419991">
                <a:moveTo>
                  <a:pt x="0" y="0"/>
                </a:moveTo>
                <a:lnTo>
                  <a:pt x="5419990" y="0"/>
                </a:lnTo>
                <a:lnTo>
                  <a:pt x="5419990" y="5145635"/>
                </a:lnTo>
                <a:lnTo>
                  <a:pt x="0" y="51456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8064" t="0" r="-40739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062406" y="869356"/>
            <a:ext cx="10052214" cy="113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1"/>
              </a:lnSpc>
            </a:pPr>
            <a:r>
              <a:rPr lang="en-US" b="true" sz="9461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THE PROBLEM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7413" y="2733966"/>
            <a:ext cx="4281590" cy="93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b="true" sz="4029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LAND DEGRADATION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09734" y="2955844"/>
            <a:ext cx="4281590" cy="488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b="true" sz="4029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POPULATION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29169" y="2733966"/>
            <a:ext cx="4281590" cy="93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b="true" sz="4029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WATER PRECIPITATION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A8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36029" y="8328522"/>
            <a:ext cx="5604832" cy="4441830"/>
          </a:xfrm>
          <a:custGeom>
            <a:avLst/>
            <a:gdLst/>
            <a:ahLst/>
            <a:cxnLst/>
            <a:rect r="r" b="b" t="t" l="l"/>
            <a:pathLst>
              <a:path h="4441830" w="5604832">
                <a:moveTo>
                  <a:pt x="0" y="0"/>
                </a:moveTo>
                <a:lnTo>
                  <a:pt x="5604832" y="0"/>
                </a:lnTo>
                <a:lnTo>
                  <a:pt x="5604832" y="4441829"/>
                </a:lnTo>
                <a:lnTo>
                  <a:pt x="0" y="444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85437" y="8885060"/>
            <a:ext cx="7139223" cy="7770583"/>
          </a:xfrm>
          <a:custGeom>
            <a:avLst/>
            <a:gdLst/>
            <a:ahLst/>
            <a:cxnLst/>
            <a:rect r="r" b="b" t="t" l="l"/>
            <a:pathLst>
              <a:path h="7770583" w="7139223">
                <a:moveTo>
                  <a:pt x="0" y="0"/>
                </a:moveTo>
                <a:lnTo>
                  <a:pt x="7139223" y="0"/>
                </a:lnTo>
                <a:lnTo>
                  <a:pt x="7139223" y="7770583"/>
                </a:lnTo>
                <a:lnTo>
                  <a:pt x="0" y="7770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49365">
            <a:off x="-1474935" y="8472606"/>
            <a:ext cx="2331085" cy="2769108"/>
          </a:xfrm>
          <a:custGeom>
            <a:avLst/>
            <a:gdLst/>
            <a:ahLst/>
            <a:cxnLst/>
            <a:rect r="r" b="b" t="t" l="l"/>
            <a:pathLst>
              <a:path h="2769108" w="2331085">
                <a:moveTo>
                  <a:pt x="0" y="0"/>
                </a:moveTo>
                <a:lnTo>
                  <a:pt x="2331086" y="0"/>
                </a:lnTo>
                <a:lnTo>
                  <a:pt x="2331086" y="2769107"/>
                </a:lnTo>
                <a:lnTo>
                  <a:pt x="0" y="2769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9370" y="9164883"/>
            <a:ext cx="1585944" cy="2769108"/>
          </a:xfrm>
          <a:custGeom>
            <a:avLst/>
            <a:gdLst/>
            <a:ahLst/>
            <a:cxnLst/>
            <a:rect r="r" b="b" t="t" l="l"/>
            <a:pathLst>
              <a:path h="2769108" w="1585944">
                <a:moveTo>
                  <a:pt x="0" y="0"/>
                </a:moveTo>
                <a:lnTo>
                  <a:pt x="1585943" y="0"/>
                </a:lnTo>
                <a:lnTo>
                  <a:pt x="1585943" y="2769107"/>
                </a:lnTo>
                <a:lnTo>
                  <a:pt x="0" y="2769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1071">
            <a:off x="16479500" y="-3621589"/>
            <a:ext cx="6044046" cy="4789907"/>
          </a:xfrm>
          <a:custGeom>
            <a:avLst/>
            <a:gdLst/>
            <a:ahLst/>
            <a:cxnLst/>
            <a:rect r="r" b="b" t="t" l="l"/>
            <a:pathLst>
              <a:path h="4789907" w="6044046">
                <a:moveTo>
                  <a:pt x="0" y="0"/>
                </a:moveTo>
                <a:lnTo>
                  <a:pt x="6044046" y="0"/>
                </a:lnTo>
                <a:lnTo>
                  <a:pt x="6044046" y="4789907"/>
                </a:lnTo>
                <a:lnTo>
                  <a:pt x="0" y="4789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891071">
            <a:off x="17382344" y="-1259831"/>
            <a:ext cx="2513757" cy="2986105"/>
          </a:xfrm>
          <a:custGeom>
            <a:avLst/>
            <a:gdLst/>
            <a:ahLst/>
            <a:cxnLst/>
            <a:rect r="r" b="b" t="t" l="l"/>
            <a:pathLst>
              <a:path h="2986105" w="2513757">
                <a:moveTo>
                  <a:pt x="0" y="0"/>
                </a:moveTo>
                <a:lnTo>
                  <a:pt x="2513757" y="0"/>
                </a:lnTo>
                <a:lnTo>
                  <a:pt x="2513757" y="2986104"/>
                </a:lnTo>
                <a:lnTo>
                  <a:pt x="0" y="29861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374481" y="2476198"/>
            <a:ext cx="5428065" cy="7380961"/>
            <a:chOff x="0" y="0"/>
            <a:chExt cx="1429614" cy="19439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9614" cy="1943957"/>
            </a:xfrm>
            <a:custGeom>
              <a:avLst/>
              <a:gdLst/>
              <a:ahLst/>
              <a:cxnLst/>
              <a:rect r="r" b="b" t="t" l="l"/>
              <a:pathLst>
                <a:path h="1943957" w="1429614">
                  <a:moveTo>
                    <a:pt x="72740" y="0"/>
                  </a:moveTo>
                  <a:lnTo>
                    <a:pt x="1356874" y="0"/>
                  </a:lnTo>
                  <a:cubicBezTo>
                    <a:pt x="1376166" y="0"/>
                    <a:pt x="1394667" y="7664"/>
                    <a:pt x="1408309" y="21305"/>
                  </a:cubicBezTo>
                  <a:cubicBezTo>
                    <a:pt x="1421950" y="34946"/>
                    <a:pt x="1429614" y="53448"/>
                    <a:pt x="1429614" y="72740"/>
                  </a:cubicBezTo>
                  <a:lnTo>
                    <a:pt x="1429614" y="1871217"/>
                  </a:lnTo>
                  <a:cubicBezTo>
                    <a:pt x="1429614" y="1890509"/>
                    <a:pt x="1421950" y="1909010"/>
                    <a:pt x="1408309" y="1922652"/>
                  </a:cubicBezTo>
                  <a:cubicBezTo>
                    <a:pt x="1394667" y="1936293"/>
                    <a:pt x="1376166" y="1943957"/>
                    <a:pt x="1356874" y="1943957"/>
                  </a:cubicBezTo>
                  <a:lnTo>
                    <a:pt x="72740" y="1943957"/>
                  </a:lnTo>
                  <a:cubicBezTo>
                    <a:pt x="53448" y="1943957"/>
                    <a:pt x="34946" y="1936293"/>
                    <a:pt x="21305" y="1922652"/>
                  </a:cubicBezTo>
                  <a:cubicBezTo>
                    <a:pt x="7664" y="1909010"/>
                    <a:pt x="0" y="1890509"/>
                    <a:pt x="0" y="1871217"/>
                  </a:cubicBezTo>
                  <a:lnTo>
                    <a:pt x="0" y="72740"/>
                  </a:lnTo>
                  <a:cubicBezTo>
                    <a:pt x="0" y="53448"/>
                    <a:pt x="7664" y="34946"/>
                    <a:pt x="21305" y="21305"/>
                  </a:cubicBezTo>
                  <a:cubicBezTo>
                    <a:pt x="34946" y="7664"/>
                    <a:pt x="53448" y="0"/>
                    <a:pt x="72740" y="0"/>
                  </a:cubicBez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29614" cy="1991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97052" y="4296301"/>
            <a:ext cx="8693896" cy="4868582"/>
          </a:xfrm>
          <a:custGeom>
            <a:avLst/>
            <a:gdLst/>
            <a:ahLst/>
            <a:cxnLst/>
            <a:rect r="r" b="b" t="t" l="l"/>
            <a:pathLst>
              <a:path h="4868582" w="8693896">
                <a:moveTo>
                  <a:pt x="0" y="0"/>
                </a:moveTo>
                <a:lnTo>
                  <a:pt x="8693896" y="0"/>
                </a:lnTo>
                <a:lnTo>
                  <a:pt x="8693896" y="4868582"/>
                </a:lnTo>
                <a:lnTo>
                  <a:pt x="0" y="4868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45313" y="869356"/>
            <a:ext cx="11896242" cy="113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1"/>
              </a:lnSpc>
            </a:pPr>
            <a:r>
              <a:rPr lang="en-US" b="true" sz="9461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OUR DATASET PLUS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6790" y="3265583"/>
            <a:ext cx="5665755" cy="55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b="true" sz="4506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ACCESS OF FOOD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1572800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692131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14775" y="8229600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0"/>
                </a:moveTo>
                <a:lnTo>
                  <a:pt x="1489050" y="0"/>
                </a:lnTo>
                <a:lnTo>
                  <a:pt x="1489050" y="2519931"/>
                </a:lnTo>
                <a:lnTo>
                  <a:pt x="0" y="2519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284175" y="-433465"/>
            <a:ext cx="1489050" cy="2519931"/>
          </a:xfrm>
          <a:custGeom>
            <a:avLst/>
            <a:gdLst/>
            <a:ahLst/>
            <a:cxnLst/>
            <a:rect r="r" b="b" t="t" l="l"/>
            <a:pathLst>
              <a:path h="2519931" w="1489050">
                <a:moveTo>
                  <a:pt x="0" y="2519931"/>
                </a:moveTo>
                <a:lnTo>
                  <a:pt x="1489050" y="2519931"/>
                </a:lnTo>
                <a:lnTo>
                  <a:pt x="1489050" y="0"/>
                </a:lnTo>
                <a:lnTo>
                  <a:pt x="0" y="0"/>
                </a:lnTo>
                <a:lnTo>
                  <a:pt x="0" y="25199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4135" y="2248675"/>
            <a:ext cx="6002859" cy="3149733"/>
          </a:xfrm>
          <a:custGeom>
            <a:avLst/>
            <a:gdLst/>
            <a:ahLst/>
            <a:cxnLst/>
            <a:rect r="r" b="b" t="t" l="l"/>
            <a:pathLst>
              <a:path h="3149733" w="6002859">
                <a:moveTo>
                  <a:pt x="0" y="0"/>
                </a:moveTo>
                <a:lnTo>
                  <a:pt x="6002859" y="0"/>
                </a:lnTo>
                <a:lnTo>
                  <a:pt x="6002859" y="3149732"/>
                </a:lnTo>
                <a:lnTo>
                  <a:pt x="0" y="314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95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83275" y="2252947"/>
            <a:ext cx="7376025" cy="3145461"/>
          </a:xfrm>
          <a:custGeom>
            <a:avLst/>
            <a:gdLst/>
            <a:ahLst/>
            <a:cxnLst/>
            <a:rect r="r" b="b" t="t" l="l"/>
            <a:pathLst>
              <a:path h="3145461" w="7376025">
                <a:moveTo>
                  <a:pt x="0" y="0"/>
                </a:moveTo>
                <a:lnTo>
                  <a:pt x="7376025" y="0"/>
                </a:lnTo>
                <a:lnTo>
                  <a:pt x="7376025" y="3145460"/>
                </a:lnTo>
                <a:lnTo>
                  <a:pt x="0" y="3145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64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681565"/>
            <a:ext cx="6168294" cy="2576735"/>
          </a:xfrm>
          <a:custGeom>
            <a:avLst/>
            <a:gdLst/>
            <a:ahLst/>
            <a:cxnLst/>
            <a:rect r="r" b="b" t="t" l="l"/>
            <a:pathLst>
              <a:path h="2576735" w="6168294">
                <a:moveTo>
                  <a:pt x="0" y="0"/>
                </a:moveTo>
                <a:lnTo>
                  <a:pt x="6168294" y="0"/>
                </a:lnTo>
                <a:lnTo>
                  <a:pt x="6168294" y="2576735"/>
                </a:lnTo>
                <a:lnTo>
                  <a:pt x="0" y="2576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497" t="0" r="-1300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17989" y="1026526"/>
            <a:ext cx="7652021" cy="75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b="true" sz="6278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DO WE DO?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55537" y="6570518"/>
            <a:ext cx="6631500" cy="2798829"/>
          </a:xfrm>
          <a:custGeom>
            <a:avLst/>
            <a:gdLst/>
            <a:ahLst/>
            <a:cxnLst/>
            <a:rect r="r" b="b" t="t" l="l"/>
            <a:pathLst>
              <a:path h="2798829" w="6631500">
                <a:moveTo>
                  <a:pt x="0" y="0"/>
                </a:moveTo>
                <a:lnTo>
                  <a:pt x="6631500" y="0"/>
                </a:lnTo>
                <a:lnTo>
                  <a:pt x="6631500" y="2798829"/>
                </a:lnTo>
                <a:lnTo>
                  <a:pt x="0" y="27988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253" t="0" r="-9891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1572800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692131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4135" y="2248675"/>
            <a:ext cx="6002859" cy="3149733"/>
          </a:xfrm>
          <a:custGeom>
            <a:avLst/>
            <a:gdLst/>
            <a:ahLst/>
            <a:cxnLst/>
            <a:rect r="r" b="b" t="t" l="l"/>
            <a:pathLst>
              <a:path h="3149733" w="6002859">
                <a:moveTo>
                  <a:pt x="0" y="0"/>
                </a:moveTo>
                <a:lnTo>
                  <a:pt x="6002859" y="0"/>
                </a:lnTo>
                <a:lnTo>
                  <a:pt x="6002859" y="3149732"/>
                </a:lnTo>
                <a:lnTo>
                  <a:pt x="0" y="3149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95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83275" y="2252947"/>
            <a:ext cx="7376025" cy="3145461"/>
          </a:xfrm>
          <a:custGeom>
            <a:avLst/>
            <a:gdLst/>
            <a:ahLst/>
            <a:cxnLst/>
            <a:rect r="r" b="b" t="t" l="l"/>
            <a:pathLst>
              <a:path h="3145461" w="7376025">
                <a:moveTo>
                  <a:pt x="0" y="0"/>
                </a:moveTo>
                <a:lnTo>
                  <a:pt x="7376025" y="0"/>
                </a:lnTo>
                <a:lnTo>
                  <a:pt x="7376025" y="3145460"/>
                </a:lnTo>
                <a:lnTo>
                  <a:pt x="0" y="3145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64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81565"/>
            <a:ext cx="6168294" cy="2576735"/>
          </a:xfrm>
          <a:custGeom>
            <a:avLst/>
            <a:gdLst/>
            <a:ahLst/>
            <a:cxnLst/>
            <a:rect r="r" b="b" t="t" l="l"/>
            <a:pathLst>
              <a:path h="2576735" w="6168294">
                <a:moveTo>
                  <a:pt x="0" y="0"/>
                </a:moveTo>
                <a:lnTo>
                  <a:pt x="6168294" y="0"/>
                </a:lnTo>
                <a:lnTo>
                  <a:pt x="6168294" y="2576735"/>
                </a:lnTo>
                <a:lnTo>
                  <a:pt x="0" y="2576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97" t="0" r="-1300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09112" y="6397754"/>
            <a:ext cx="7450188" cy="3144357"/>
          </a:xfrm>
          <a:custGeom>
            <a:avLst/>
            <a:gdLst/>
            <a:ahLst/>
            <a:cxnLst/>
            <a:rect r="r" b="b" t="t" l="l"/>
            <a:pathLst>
              <a:path h="3144357" w="7450188">
                <a:moveTo>
                  <a:pt x="0" y="0"/>
                </a:moveTo>
                <a:lnTo>
                  <a:pt x="7450188" y="0"/>
                </a:lnTo>
                <a:lnTo>
                  <a:pt x="7450188" y="3144357"/>
                </a:lnTo>
                <a:lnTo>
                  <a:pt x="0" y="3144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253" t="0" r="-989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686732" y="-676824"/>
            <a:ext cx="19235665" cy="11426355"/>
            <a:chOff x="0" y="0"/>
            <a:chExt cx="5066183" cy="30094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66183" cy="3009410"/>
            </a:xfrm>
            <a:custGeom>
              <a:avLst/>
              <a:gdLst/>
              <a:ahLst/>
              <a:cxnLst/>
              <a:rect r="r" b="b" t="t" l="l"/>
              <a:pathLst>
                <a:path h="3009410" w="5066183">
                  <a:moveTo>
                    <a:pt x="0" y="0"/>
                  </a:moveTo>
                  <a:lnTo>
                    <a:pt x="5066183" y="0"/>
                  </a:lnTo>
                  <a:lnTo>
                    <a:pt x="5066183" y="3009410"/>
                  </a:lnTo>
                  <a:lnTo>
                    <a:pt x="0" y="3009410"/>
                  </a:lnTo>
                  <a:close/>
                </a:path>
              </a:pathLst>
            </a:custGeom>
            <a:solidFill>
              <a:srgbClr val="000000">
                <a:alpha val="6862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066183" cy="3057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933016" y="1026526"/>
            <a:ext cx="8421968" cy="7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b="true" sz="6278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DO WE HAVE?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0451" y="3039520"/>
            <a:ext cx="567022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AB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Precipicitation of water by time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02490" y="3332368"/>
            <a:ext cx="53375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AB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Population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2504" y="7738427"/>
            <a:ext cx="53375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AB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Territories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72798" y="7478766"/>
            <a:ext cx="5337594" cy="88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AB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Food access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1572800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692131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03888" y="2363729"/>
            <a:ext cx="6019181" cy="2576735"/>
          </a:xfrm>
          <a:custGeom>
            <a:avLst/>
            <a:gdLst/>
            <a:ahLst/>
            <a:cxnLst/>
            <a:rect r="r" b="b" t="t" l="l"/>
            <a:pathLst>
              <a:path h="2576735" w="6019181">
                <a:moveTo>
                  <a:pt x="0" y="0"/>
                </a:moveTo>
                <a:lnTo>
                  <a:pt x="6019182" y="0"/>
                </a:lnTo>
                <a:lnTo>
                  <a:pt x="6019182" y="2576735"/>
                </a:lnTo>
                <a:lnTo>
                  <a:pt x="0" y="2576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397" b="-108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363729"/>
            <a:ext cx="6168294" cy="2576735"/>
          </a:xfrm>
          <a:custGeom>
            <a:avLst/>
            <a:gdLst/>
            <a:ahLst/>
            <a:cxnLst/>
            <a:rect r="r" b="b" t="t" l="l"/>
            <a:pathLst>
              <a:path h="2576735" w="6168294">
                <a:moveTo>
                  <a:pt x="0" y="0"/>
                </a:moveTo>
                <a:lnTo>
                  <a:pt x="6168294" y="0"/>
                </a:lnTo>
                <a:lnTo>
                  <a:pt x="6168294" y="2576735"/>
                </a:lnTo>
                <a:lnTo>
                  <a:pt x="0" y="257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97" t="0" r="-13009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861189" y="-36977"/>
            <a:ext cx="19523260" cy="10629938"/>
            <a:chOff x="0" y="0"/>
            <a:chExt cx="5141928" cy="27996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41928" cy="2799654"/>
            </a:xfrm>
            <a:custGeom>
              <a:avLst/>
              <a:gdLst/>
              <a:ahLst/>
              <a:cxnLst/>
              <a:rect r="r" b="b" t="t" l="l"/>
              <a:pathLst>
                <a:path h="2799654" w="5141928">
                  <a:moveTo>
                    <a:pt x="0" y="0"/>
                  </a:moveTo>
                  <a:lnTo>
                    <a:pt x="5141928" y="0"/>
                  </a:lnTo>
                  <a:lnTo>
                    <a:pt x="5141928" y="2799654"/>
                  </a:lnTo>
                  <a:lnTo>
                    <a:pt x="0" y="2799654"/>
                  </a:ln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141928" cy="2847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27743" y="5277992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6" y="0"/>
                </a:lnTo>
                <a:lnTo>
                  <a:pt x="893066" y="893066"/>
                </a:lnTo>
                <a:lnTo>
                  <a:pt x="0" y="893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93600" y="6685114"/>
            <a:ext cx="11077452" cy="2938850"/>
          </a:xfrm>
          <a:custGeom>
            <a:avLst/>
            <a:gdLst/>
            <a:ahLst/>
            <a:cxnLst/>
            <a:rect r="r" b="b" t="t" l="l"/>
            <a:pathLst>
              <a:path h="2938850" w="11077452">
                <a:moveTo>
                  <a:pt x="0" y="0"/>
                </a:moveTo>
                <a:lnTo>
                  <a:pt x="11077452" y="0"/>
                </a:lnTo>
                <a:lnTo>
                  <a:pt x="11077452" y="2938850"/>
                </a:lnTo>
                <a:lnTo>
                  <a:pt x="0" y="2938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061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23070" y="8053038"/>
            <a:ext cx="636230" cy="1506514"/>
          </a:xfrm>
          <a:custGeom>
            <a:avLst/>
            <a:gdLst/>
            <a:ahLst/>
            <a:cxnLst/>
            <a:rect r="r" b="b" t="t" l="l"/>
            <a:pathLst>
              <a:path h="1506514" w="636230">
                <a:moveTo>
                  <a:pt x="0" y="0"/>
                </a:moveTo>
                <a:lnTo>
                  <a:pt x="636230" y="0"/>
                </a:lnTo>
                <a:lnTo>
                  <a:pt x="636230" y="1506514"/>
                </a:lnTo>
                <a:lnTo>
                  <a:pt x="0" y="1506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513543" y="523417"/>
            <a:ext cx="7375790" cy="1606641"/>
            <a:chOff x="0" y="0"/>
            <a:chExt cx="1942595" cy="4231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2595" cy="423148"/>
            </a:xfrm>
            <a:custGeom>
              <a:avLst/>
              <a:gdLst/>
              <a:ahLst/>
              <a:cxnLst/>
              <a:rect r="r" b="b" t="t" l="l"/>
              <a:pathLst>
                <a:path h="423148" w="1942595">
                  <a:moveTo>
                    <a:pt x="0" y="0"/>
                  </a:moveTo>
                  <a:lnTo>
                    <a:pt x="1942595" y="0"/>
                  </a:lnTo>
                  <a:lnTo>
                    <a:pt x="1942595" y="423148"/>
                  </a:lnTo>
                  <a:lnTo>
                    <a:pt x="0" y="423148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42595" cy="470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551985" y="1269587"/>
            <a:ext cx="5958689" cy="49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1"/>
              </a:lnSpc>
            </a:pPr>
            <a:r>
              <a:rPr lang="en-US" b="true" sz="4081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DO WE HAVE?: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0564" y="2783099"/>
            <a:ext cx="22997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5E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12847" y="7077962"/>
            <a:ext cx="2827113" cy="193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3"/>
              </a:lnSpc>
            </a:pPr>
            <a:r>
              <a:rPr lang="en-US" sz="11309" b="true">
                <a:solidFill>
                  <a:srgbClr val="FFF5E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27743" y="5401976"/>
            <a:ext cx="14552291" cy="58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3489">
                <a:solidFill>
                  <a:srgbClr val="FCFFF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HOTSPOTS OF CHANGE OF POPULATION/ URBANIZATION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41288" y="704392"/>
            <a:ext cx="8120299" cy="127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b="true" sz="5562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URBANIZATION &amp; DEMOGRAPHICS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365">
            <a:off x="-1572800" y="7200900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154" y="8692131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9108" y="2549197"/>
            <a:ext cx="5891005" cy="3011776"/>
          </a:xfrm>
          <a:custGeom>
            <a:avLst/>
            <a:gdLst/>
            <a:ahLst/>
            <a:cxnLst/>
            <a:rect r="r" b="b" t="t" l="l"/>
            <a:pathLst>
              <a:path h="3011776" w="5891005">
                <a:moveTo>
                  <a:pt x="0" y="0"/>
                </a:moveTo>
                <a:lnTo>
                  <a:pt x="5891005" y="0"/>
                </a:lnTo>
                <a:lnTo>
                  <a:pt x="5891005" y="3011776"/>
                </a:lnTo>
                <a:lnTo>
                  <a:pt x="0" y="3011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62647" y="2549197"/>
            <a:ext cx="6002859" cy="3149733"/>
          </a:xfrm>
          <a:custGeom>
            <a:avLst/>
            <a:gdLst/>
            <a:ahLst/>
            <a:cxnLst/>
            <a:rect r="r" b="b" t="t" l="l"/>
            <a:pathLst>
              <a:path h="3149733" w="6002859">
                <a:moveTo>
                  <a:pt x="0" y="0"/>
                </a:moveTo>
                <a:lnTo>
                  <a:pt x="6002859" y="0"/>
                </a:lnTo>
                <a:lnTo>
                  <a:pt x="6002859" y="3149733"/>
                </a:lnTo>
                <a:lnTo>
                  <a:pt x="0" y="3149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958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378792" y="66556"/>
            <a:ext cx="19886153" cy="10988835"/>
            <a:chOff x="0" y="0"/>
            <a:chExt cx="5237505" cy="28941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37505" cy="2894179"/>
            </a:xfrm>
            <a:custGeom>
              <a:avLst/>
              <a:gdLst/>
              <a:ahLst/>
              <a:cxnLst/>
              <a:rect r="r" b="b" t="t" l="l"/>
              <a:pathLst>
                <a:path h="2894179" w="5237505">
                  <a:moveTo>
                    <a:pt x="0" y="0"/>
                  </a:moveTo>
                  <a:lnTo>
                    <a:pt x="5237505" y="0"/>
                  </a:lnTo>
                  <a:lnTo>
                    <a:pt x="5237505" y="2894179"/>
                  </a:lnTo>
                  <a:lnTo>
                    <a:pt x="0" y="2894179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37505" cy="2941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341686" y="5646834"/>
            <a:ext cx="893067" cy="893067"/>
          </a:xfrm>
          <a:custGeom>
            <a:avLst/>
            <a:gdLst/>
            <a:ahLst/>
            <a:cxnLst/>
            <a:rect r="r" b="b" t="t" l="l"/>
            <a:pathLst>
              <a:path h="893067" w="893067">
                <a:moveTo>
                  <a:pt x="0" y="0"/>
                </a:moveTo>
                <a:lnTo>
                  <a:pt x="893067" y="0"/>
                </a:lnTo>
                <a:lnTo>
                  <a:pt x="893067" y="893067"/>
                </a:lnTo>
                <a:lnTo>
                  <a:pt x="0" y="893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51503" y="6539901"/>
            <a:ext cx="9963331" cy="3325262"/>
          </a:xfrm>
          <a:custGeom>
            <a:avLst/>
            <a:gdLst/>
            <a:ahLst/>
            <a:cxnLst/>
            <a:rect r="r" b="b" t="t" l="l"/>
            <a:pathLst>
              <a:path h="3325262" w="9963331">
                <a:moveTo>
                  <a:pt x="0" y="0"/>
                </a:moveTo>
                <a:lnTo>
                  <a:pt x="9963331" y="0"/>
                </a:lnTo>
                <a:lnTo>
                  <a:pt x="9963331" y="3325262"/>
                </a:lnTo>
                <a:lnTo>
                  <a:pt x="0" y="3325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23070" y="8258784"/>
            <a:ext cx="636230" cy="1506514"/>
          </a:xfrm>
          <a:custGeom>
            <a:avLst/>
            <a:gdLst/>
            <a:ahLst/>
            <a:cxnLst/>
            <a:rect r="r" b="b" t="t" l="l"/>
            <a:pathLst>
              <a:path h="1506514" w="636230">
                <a:moveTo>
                  <a:pt x="0" y="0"/>
                </a:moveTo>
                <a:lnTo>
                  <a:pt x="636230" y="0"/>
                </a:lnTo>
                <a:lnTo>
                  <a:pt x="636230" y="1506514"/>
                </a:lnTo>
                <a:lnTo>
                  <a:pt x="0" y="1506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740113" y="815032"/>
            <a:ext cx="9882956" cy="1370084"/>
            <a:chOff x="0" y="0"/>
            <a:chExt cx="2602919" cy="3608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02919" cy="360845"/>
            </a:xfrm>
            <a:custGeom>
              <a:avLst/>
              <a:gdLst/>
              <a:ahLst/>
              <a:cxnLst/>
              <a:rect r="r" b="b" t="t" l="l"/>
              <a:pathLst>
                <a:path h="360845" w="2602919">
                  <a:moveTo>
                    <a:pt x="0" y="0"/>
                  </a:moveTo>
                  <a:lnTo>
                    <a:pt x="2602919" y="0"/>
                  </a:lnTo>
                  <a:lnTo>
                    <a:pt x="2602919" y="360845"/>
                  </a:lnTo>
                  <a:lnTo>
                    <a:pt x="0" y="360845"/>
                  </a:ln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602919" cy="408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62504" y="1320733"/>
            <a:ext cx="4920390" cy="492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9"/>
              </a:lnSpc>
            </a:pPr>
            <a:r>
              <a:rPr lang="en-US" b="true" sz="4113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DO WE DO?: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51503" y="3186088"/>
            <a:ext cx="22997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5E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12847" y="7077962"/>
            <a:ext cx="2827113" cy="193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3"/>
              </a:lnSpc>
            </a:pPr>
            <a:r>
              <a:rPr lang="en-US" sz="11309" b="true">
                <a:solidFill>
                  <a:srgbClr val="FFF5E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5117" y="5802661"/>
            <a:ext cx="13478334" cy="52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b="true" sz="3071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USING EO DATA FOR LAND &amp; WATER CONFLICTS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48641" y="1020076"/>
            <a:ext cx="9465901" cy="85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1"/>
              </a:lnSpc>
              <a:spcBef>
                <a:spcPct val="0"/>
              </a:spcBef>
            </a:pPr>
            <a:r>
              <a:rPr lang="en-US" b="true" sz="5029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D</a:t>
            </a:r>
            <a:r>
              <a:rPr lang="en-US" b="true" sz="5029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eforestation + Precipitations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DAGiQLqcvFo</dc:identifier>
  <dcterms:modified xsi:type="dcterms:W3CDTF">2011-08-01T06:04:30Z</dcterms:modified>
  <cp:revision>1</cp:revision>
  <dc:title>RILHA</dc:title>
</cp:coreProperties>
</file>